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80" r:id="rId9"/>
    <p:sldId id="266" r:id="rId10"/>
    <p:sldId id="267" r:id="rId11"/>
    <p:sldId id="268" r:id="rId12"/>
    <p:sldId id="271" r:id="rId13"/>
    <p:sldId id="275" r:id="rId14"/>
    <p:sldId id="276" r:id="rId15"/>
    <p:sldId id="277" r:id="rId16"/>
    <p:sldId id="281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>
      <p:cViewPr varScale="1">
        <p:scale>
          <a:sx n="65" d="100"/>
          <a:sy n="65" d="100"/>
        </p:scale>
        <p:origin x="1324" y="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463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9125" y="6500650"/>
            <a:ext cx="84455" cy="83820"/>
          </a:xfrm>
          <a:custGeom>
            <a:avLst/>
            <a:gdLst/>
            <a:ahLst/>
            <a:cxnLst/>
            <a:rect l="l" t="t" r="r" b="b"/>
            <a:pathLst>
              <a:path w="84454" h="83820">
                <a:moveTo>
                  <a:pt x="32030" y="0"/>
                </a:moveTo>
                <a:lnTo>
                  <a:pt x="19261" y="5585"/>
                </a:lnTo>
                <a:lnTo>
                  <a:pt x="9113" y="14854"/>
                </a:lnTo>
                <a:lnTo>
                  <a:pt x="2416" y="26975"/>
                </a:lnTo>
                <a:lnTo>
                  <a:pt x="0" y="41119"/>
                </a:lnTo>
                <a:lnTo>
                  <a:pt x="1322" y="51659"/>
                </a:lnTo>
                <a:lnTo>
                  <a:pt x="6948" y="64357"/>
                </a:lnTo>
                <a:lnTo>
                  <a:pt x="16253" y="74443"/>
                </a:lnTo>
                <a:lnTo>
                  <a:pt x="28433" y="81097"/>
                </a:lnTo>
                <a:lnTo>
                  <a:pt x="42685" y="83497"/>
                </a:lnTo>
                <a:lnTo>
                  <a:pt x="55992" y="81222"/>
                </a:lnTo>
                <a:lnTo>
                  <a:pt x="67526" y="74894"/>
                </a:lnTo>
                <a:lnTo>
                  <a:pt x="76585" y="64964"/>
                </a:lnTo>
                <a:lnTo>
                  <a:pt x="82464" y="51883"/>
                </a:lnTo>
                <a:lnTo>
                  <a:pt x="84462" y="36104"/>
                </a:lnTo>
                <a:lnTo>
                  <a:pt x="81043" y="24158"/>
                </a:lnTo>
                <a:lnTo>
                  <a:pt x="73929" y="13967"/>
                </a:lnTo>
                <a:lnTo>
                  <a:pt x="63282" y="6139"/>
                </a:lnTo>
                <a:lnTo>
                  <a:pt x="49262" y="1281"/>
                </a:lnTo>
                <a:lnTo>
                  <a:pt x="32030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7200" y="6239713"/>
            <a:ext cx="533400" cy="618490"/>
          </a:xfrm>
          <a:custGeom>
            <a:avLst/>
            <a:gdLst/>
            <a:ahLst/>
            <a:cxnLst/>
            <a:rect l="l" t="t" r="r" b="b"/>
            <a:pathLst>
              <a:path w="533400" h="618490">
                <a:moveTo>
                  <a:pt x="266700" y="0"/>
                </a:moveTo>
                <a:lnTo>
                  <a:pt x="223439" y="4046"/>
                </a:lnTo>
                <a:lnTo>
                  <a:pt x="182402" y="15759"/>
                </a:lnTo>
                <a:lnTo>
                  <a:pt x="144135" y="34505"/>
                </a:lnTo>
                <a:lnTo>
                  <a:pt x="109190" y="59645"/>
                </a:lnTo>
                <a:lnTo>
                  <a:pt x="78114" y="90544"/>
                </a:lnTo>
                <a:lnTo>
                  <a:pt x="51457" y="126565"/>
                </a:lnTo>
                <a:lnTo>
                  <a:pt x="29768" y="167072"/>
                </a:lnTo>
                <a:lnTo>
                  <a:pt x="13596" y="211428"/>
                </a:lnTo>
                <a:lnTo>
                  <a:pt x="3490" y="258997"/>
                </a:lnTo>
                <a:lnTo>
                  <a:pt x="0" y="309143"/>
                </a:lnTo>
                <a:lnTo>
                  <a:pt x="884" y="334498"/>
                </a:lnTo>
                <a:lnTo>
                  <a:pt x="7750" y="383435"/>
                </a:lnTo>
                <a:lnTo>
                  <a:pt x="20958" y="429477"/>
                </a:lnTo>
                <a:lnTo>
                  <a:pt x="39957" y="471988"/>
                </a:lnTo>
                <a:lnTo>
                  <a:pt x="64199" y="510332"/>
                </a:lnTo>
                <a:lnTo>
                  <a:pt x="93134" y="543871"/>
                </a:lnTo>
                <a:lnTo>
                  <a:pt x="126213" y="571970"/>
                </a:lnTo>
                <a:lnTo>
                  <a:pt x="162888" y="593993"/>
                </a:lnTo>
                <a:lnTo>
                  <a:pt x="202608" y="609302"/>
                </a:lnTo>
                <a:lnTo>
                  <a:pt x="244826" y="617262"/>
                </a:lnTo>
                <a:lnTo>
                  <a:pt x="266700" y="618286"/>
                </a:lnTo>
                <a:lnTo>
                  <a:pt x="288573" y="617262"/>
                </a:lnTo>
                <a:lnTo>
                  <a:pt x="330791" y="609302"/>
                </a:lnTo>
                <a:lnTo>
                  <a:pt x="370511" y="593993"/>
                </a:lnTo>
                <a:lnTo>
                  <a:pt x="407186" y="571970"/>
                </a:lnTo>
                <a:lnTo>
                  <a:pt x="440265" y="543871"/>
                </a:lnTo>
                <a:lnTo>
                  <a:pt x="469200" y="510332"/>
                </a:lnTo>
                <a:lnTo>
                  <a:pt x="493442" y="471988"/>
                </a:lnTo>
                <a:lnTo>
                  <a:pt x="512441" y="429477"/>
                </a:lnTo>
                <a:lnTo>
                  <a:pt x="525649" y="383435"/>
                </a:lnTo>
                <a:lnTo>
                  <a:pt x="532515" y="334498"/>
                </a:lnTo>
                <a:lnTo>
                  <a:pt x="533400" y="309143"/>
                </a:lnTo>
                <a:lnTo>
                  <a:pt x="532515" y="283788"/>
                </a:lnTo>
                <a:lnTo>
                  <a:pt x="525649" y="234851"/>
                </a:lnTo>
                <a:lnTo>
                  <a:pt x="512441" y="188809"/>
                </a:lnTo>
                <a:lnTo>
                  <a:pt x="493442" y="146298"/>
                </a:lnTo>
                <a:lnTo>
                  <a:pt x="469200" y="107954"/>
                </a:lnTo>
                <a:lnTo>
                  <a:pt x="440265" y="74415"/>
                </a:lnTo>
                <a:lnTo>
                  <a:pt x="407186" y="46315"/>
                </a:lnTo>
                <a:lnTo>
                  <a:pt x="370511" y="24293"/>
                </a:lnTo>
                <a:lnTo>
                  <a:pt x="330791" y="8984"/>
                </a:lnTo>
                <a:lnTo>
                  <a:pt x="288573" y="1024"/>
                </a:lnTo>
                <a:lnTo>
                  <a:pt x="2667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7200" y="6239713"/>
            <a:ext cx="533400" cy="618490"/>
          </a:xfrm>
          <a:custGeom>
            <a:avLst/>
            <a:gdLst/>
            <a:ahLst/>
            <a:cxnLst/>
            <a:rect l="l" t="t" r="r" b="b"/>
            <a:pathLst>
              <a:path w="533400" h="618490">
                <a:moveTo>
                  <a:pt x="0" y="309143"/>
                </a:moveTo>
                <a:lnTo>
                  <a:pt x="3490" y="258997"/>
                </a:lnTo>
                <a:lnTo>
                  <a:pt x="13596" y="211428"/>
                </a:lnTo>
                <a:lnTo>
                  <a:pt x="29768" y="167072"/>
                </a:lnTo>
                <a:lnTo>
                  <a:pt x="51457" y="126565"/>
                </a:lnTo>
                <a:lnTo>
                  <a:pt x="78114" y="90544"/>
                </a:lnTo>
                <a:lnTo>
                  <a:pt x="109190" y="59645"/>
                </a:lnTo>
                <a:lnTo>
                  <a:pt x="144135" y="34505"/>
                </a:lnTo>
                <a:lnTo>
                  <a:pt x="182402" y="15759"/>
                </a:lnTo>
                <a:lnTo>
                  <a:pt x="223439" y="4046"/>
                </a:lnTo>
                <a:lnTo>
                  <a:pt x="266700" y="0"/>
                </a:lnTo>
                <a:lnTo>
                  <a:pt x="288573" y="1024"/>
                </a:lnTo>
                <a:lnTo>
                  <a:pt x="330791" y="8984"/>
                </a:lnTo>
                <a:lnTo>
                  <a:pt x="370511" y="24293"/>
                </a:lnTo>
                <a:lnTo>
                  <a:pt x="407186" y="46315"/>
                </a:lnTo>
                <a:lnTo>
                  <a:pt x="440265" y="74415"/>
                </a:lnTo>
                <a:lnTo>
                  <a:pt x="469200" y="107954"/>
                </a:lnTo>
                <a:lnTo>
                  <a:pt x="493442" y="146298"/>
                </a:lnTo>
                <a:lnTo>
                  <a:pt x="512441" y="188809"/>
                </a:lnTo>
                <a:lnTo>
                  <a:pt x="525649" y="234851"/>
                </a:lnTo>
                <a:lnTo>
                  <a:pt x="532515" y="283788"/>
                </a:lnTo>
                <a:lnTo>
                  <a:pt x="533400" y="309143"/>
                </a:lnTo>
                <a:lnTo>
                  <a:pt x="532515" y="334498"/>
                </a:lnTo>
                <a:lnTo>
                  <a:pt x="525649" y="383435"/>
                </a:lnTo>
                <a:lnTo>
                  <a:pt x="512441" y="429477"/>
                </a:lnTo>
                <a:lnTo>
                  <a:pt x="493442" y="471988"/>
                </a:lnTo>
                <a:lnTo>
                  <a:pt x="469200" y="510332"/>
                </a:lnTo>
                <a:lnTo>
                  <a:pt x="440265" y="543871"/>
                </a:lnTo>
                <a:lnTo>
                  <a:pt x="407186" y="571970"/>
                </a:lnTo>
                <a:lnTo>
                  <a:pt x="370511" y="593993"/>
                </a:lnTo>
                <a:lnTo>
                  <a:pt x="330791" y="609302"/>
                </a:lnTo>
                <a:lnTo>
                  <a:pt x="288573" y="617262"/>
                </a:lnTo>
                <a:lnTo>
                  <a:pt x="266766" y="618283"/>
                </a:lnTo>
              </a:path>
              <a:path w="533400" h="618490">
                <a:moveTo>
                  <a:pt x="266633" y="618283"/>
                </a:moveTo>
                <a:lnTo>
                  <a:pt x="223439" y="614240"/>
                </a:lnTo>
                <a:lnTo>
                  <a:pt x="182402" y="602526"/>
                </a:lnTo>
                <a:lnTo>
                  <a:pt x="144135" y="583781"/>
                </a:lnTo>
                <a:lnTo>
                  <a:pt x="109190" y="558641"/>
                </a:lnTo>
                <a:lnTo>
                  <a:pt x="78114" y="527742"/>
                </a:lnTo>
                <a:lnTo>
                  <a:pt x="51457" y="491721"/>
                </a:lnTo>
                <a:lnTo>
                  <a:pt x="29768" y="451214"/>
                </a:lnTo>
                <a:lnTo>
                  <a:pt x="13596" y="406858"/>
                </a:lnTo>
                <a:lnTo>
                  <a:pt x="3490" y="359288"/>
                </a:lnTo>
                <a:lnTo>
                  <a:pt x="884" y="334498"/>
                </a:lnTo>
                <a:lnTo>
                  <a:pt x="0" y="309143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528180" y="4873371"/>
            <a:ext cx="8117840" cy="0"/>
          </a:xfrm>
          <a:custGeom>
            <a:avLst/>
            <a:gdLst/>
            <a:ahLst/>
            <a:cxnLst/>
            <a:rect l="l" t="t" r="r" b="b"/>
            <a:pathLst>
              <a:path w="8117840">
                <a:moveTo>
                  <a:pt x="0" y="0"/>
                </a:moveTo>
                <a:lnTo>
                  <a:pt x="8117725" y="0"/>
                </a:lnTo>
              </a:path>
            </a:pathLst>
          </a:custGeom>
          <a:ln w="9525">
            <a:solidFill>
              <a:srgbClr val="5C7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42558D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1">
                <a:solidFill>
                  <a:srgbClr val="224270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9125" y="6500650"/>
            <a:ext cx="84455" cy="83820"/>
          </a:xfrm>
          <a:custGeom>
            <a:avLst/>
            <a:gdLst/>
            <a:ahLst/>
            <a:cxnLst/>
            <a:rect l="l" t="t" r="r" b="b"/>
            <a:pathLst>
              <a:path w="84454" h="83820">
                <a:moveTo>
                  <a:pt x="32030" y="0"/>
                </a:moveTo>
                <a:lnTo>
                  <a:pt x="19261" y="5585"/>
                </a:lnTo>
                <a:lnTo>
                  <a:pt x="9113" y="14854"/>
                </a:lnTo>
                <a:lnTo>
                  <a:pt x="2416" y="26975"/>
                </a:lnTo>
                <a:lnTo>
                  <a:pt x="0" y="41119"/>
                </a:lnTo>
                <a:lnTo>
                  <a:pt x="1322" y="51659"/>
                </a:lnTo>
                <a:lnTo>
                  <a:pt x="6948" y="64357"/>
                </a:lnTo>
                <a:lnTo>
                  <a:pt x="16253" y="74443"/>
                </a:lnTo>
                <a:lnTo>
                  <a:pt x="28433" y="81097"/>
                </a:lnTo>
                <a:lnTo>
                  <a:pt x="42685" y="83497"/>
                </a:lnTo>
                <a:lnTo>
                  <a:pt x="55992" y="81222"/>
                </a:lnTo>
                <a:lnTo>
                  <a:pt x="67526" y="74894"/>
                </a:lnTo>
                <a:lnTo>
                  <a:pt x="76585" y="64964"/>
                </a:lnTo>
                <a:lnTo>
                  <a:pt x="82464" y="51883"/>
                </a:lnTo>
                <a:lnTo>
                  <a:pt x="84462" y="36104"/>
                </a:lnTo>
                <a:lnTo>
                  <a:pt x="81043" y="24158"/>
                </a:lnTo>
                <a:lnTo>
                  <a:pt x="73929" y="13967"/>
                </a:lnTo>
                <a:lnTo>
                  <a:pt x="63282" y="6139"/>
                </a:lnTo>
                <a:lnTo>
                  <a:pt x="49262" y="1281"/>
                </a:lnTo>
                <a:lnTo>
                  <a:pt x="32030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7200" y="6239713"/>
            <a:ext cx="533400" cy="618490"/>
          </a:xfrm>
          <a:custGeom>
            <a:avLst/>
            <a:gdLst/>
            <a:ahLst/>
            <a:cxnLst/>
            <a:rect l="l" t="t" r="r" b="b"/>
            <a:pathLst>
              <a:path w="533400" h="618490">
                <a:moveTo>
                  <a:pt x="266700" y="0"/>
                </a:moveTo>
                <a:lnTo>
                  <a:pt x="223439" y="4046"/>
                </a:lnTo>
                <a:lnTo>
                  <a:pt x="182402" y="15759"/>
                </a:lnTo>
                <a:lnTo>
                  <a:pt x="144135" y="34505"/>
                </a:lnTo>
                <a:lnTo>
                  <a:pt x="109190" y="59645"/>
                </a:lnTo>
                <a:lnTo>
                  <a:pt x="78114" y="90544"/>
                </a:lnTo>
                <a:lnTo>
                  <a:pt x="51457" y="126565"/>
                </a:lnTo>
                <a:lnTo>
                  <a:pt x="29768" y="167072"/>
                </a:lnTo>
                <a:lnTo>
                  <a:pt x="13596" y="211428"/>
                </a:lnTo>
                <a:lnTo>
                  <a:pt x="3490" y="258997"/>
                </a:lnTo>
                <a:lnTo>
                  <a:pt x="0" y="309143"/>
                </a:lnTo>
                <a:lnTo>
                  <a:pt x="884" y="334498"/>
                </a:lnTo>
                <a:lnTo>
                  <a:pt x="7750" y="383435"/>
                </a:lnTo>
                <a:lnTo>
                  <a:pt x="20958" y="429477"/>
                </a:lnTo>
                <a:lnTo>
                  <a:pt x="39957" y="471988"/>
                </a:lnTo>
                <a:lnTo>
                  <a:pt x="64199" y="510332"/>
                </a:lnTo>
                <a:lnTo>
                  <a:pt x="93134" y="543871"/>
                </a:lnTo>
                <a:lnTo>
                  <a:pt x="126213" y="571970"/>
                </a:lnTo>
                <a:lnTo>
                  <a:pt x="162888" y="593993"/>
                </a:lnTo>
                <a:lnTo>
                  <a:pt x="202608" y="609302"/>
                </a:lnTo>
                <a:lnTo>
                  <a:pt x="244826" y="617262"/>
                </a:lnTo>
                <a:lnTo>
                  <a:pt x="266700" y="618286"/>
                </a:lnTo>
                <a:lnTo>
                  <a:pt x="288573" y="617262"/>
                </a:lnTo>
                <a:lnTo>
                  <a:pt x="330791" y="609302"/>
                </a:lnTo>
                <a:lnTo>
                  <a:pt x="370511" y="593993"/>
                </a:lnTo>
                <a:lnTo>
                  <a:pt x="407186" y="571970"/>
                </a:lnTo>
                <a:lnTo>
                  <a:pt x="440265" y="543871"/>
                </a:lnTo>
                <a:lnTo>
                  <a:pt x="469200" y="510332"/>
                </a:lnTo>
                <a:lnTo>
                  <a:pt x="493442" y="471988"/>
                </a:lnTo>
                <a:lnTo>
                  <a:pt x="512441" y="429477"/>
                </a:lnTo>
                <a:lnTo>
                  <a:pt x="525649" y="383435"/>
                </a:lnTo>
                <a:lnTo>
                  <a:pt x="532515" y="334498"/>
                </a:lnTo>
                <a:lnTo>
                  <a:pt x="533400" y="309143"/>
                </a:lnTo>
                <a:lnTo>
                  <a:pt x="532515" y="283788"/>
                </a:lnTo>
                <a:lnTo>
                  <a:pt x="525649" y="234851"/>
                </a:lnTo>
                <a:lnTo>
                  <a:pt x="512441" y="188809"/>
                </a:lnTo>
                <a:lnTo>
                  <a:pt x="493442" y="146298"/>
                </a:lnTo>
                <a:lnTo>
                  <a:pt x="469200" y="107954"/>
                </a:lnTo>
                <a:lnTo>
                  <a:pt x="440265" y="74415"/>
                </a:lnTo>
                <a:lnTo>
                  <a:pt x="407186" y="46315"/>
                </a:lnTo>
                <a:lnTo>
                  <a:pt x="370511" y="24293"/>
                </a:lnTo>
                <a:lnTo>
                  <a:pt x="330791" y="8984"/>
                </a:lnTo>
                <a:lnTo>
                  <a:pt x="288573" y="1024"/>
                </a:lnTo>
                <a:lnTo>
                  <a:pt x="2667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7200" y="6239713"/>
            <a:ext cx="533400" cy="618490"/>
          </a:xfrm>
          <a:custGeom>
            <a:avLst/>
            <a:gdLst/>
            <a:ahLst/>
            <a:cxnLst/>
            <a:rect l="l" t="t" r="r" b="b"/>
            <a:pathLst>
              <a:path w="533400" h="618490">
                <a:moveTo>
                  <a:pt x="0" y="309143"/>
                </a:moveTo>
                <a:lnTo>
                  <a:pt x="3490" y="258997"/>
                </a:lnTo>
                <a:lnTo>
                  <a:pt x="13596" y="211428"/>
                </a:lnTo>
                <a:lnTo>
                  <a:pt x="29768" y="167072"/>
                </a:lnTo>
                <a:lnTo>
                  <a:pt x="51457" y="126565"/>
                </a:lnTo>
                <a:lnTo>
                  <a:pt x="78114" y="90544"/>
                </a:lnTo>
                <a:lnTo>
                  <a:pt x="109190" y="59645"/>
                </a:lnTo>
                <a:lnTo>
                  <a:pt x="144135" y="34505"/>
                </a:lnTo>
                <a:lnTo>
                  <a:pt x="182402" y="15759"/>
                </a:lnTo>
                <a:lnTo>
                  <a:pt x="223439" y="4046"/>
                </a:lnTo>
                <a:lnTo>
                  <a:pt x="266700" y="0"/>
                </a:lnTo>
                <a:lnTo>
                  <a:pt x="288573" y="1024"/>
                </a:lnTo>
                <a:lnTo>
                  <a:pt x="330791" y="8984"/>
                </a:lnTo>
                <a:lnTo>
                  <a:pt x="370511" y="24293"/>
                </a:lnTo>
                <a:lnTo>
                  <a:pt x="407186" y="46315"/>
                </a:lnTo>
                <a:lnTo>
                  <a:pt x="440265" y="74415"/>
                </a:lnTo>
                <a:lnTo>
                  <a:pt x="469200" y="107954"/>
                </a:lnTo>
                <a:lnTo>
                  <a:pt x="493442" y="146298"/>
                </a:lnTo>
                <a:lnTo>
                  <a:pt x="512441" y="188809"/>
                </a:lnTo>
                <a:lnTo>
                  <a:pt x="525649" y="234851"/>
                </a:lnTo>
                <a:lnTo>
                  <a:pt x="532515" y="283788"/>
                </a:lnTo>
                <a:lnTo>
                  <a:pt x="533400" y="309143"/>
                </a:lnTo>
                <a:lnTo>
                  <a:pt x="532515" y="334498"/>
                </a:lnTo>
                <a:lnTo>
                  <a:pt x="525649" y="383435"/>
                </a:lnTo>
                <a:lnTo>
                  <a:pt x="512441" y="429477"/>
                </a:lnTo>
                <a:lnTo>
                  <a:pt x="493442" y="471988"/>
                </a:lnTo>
                <a:lnTo>
                  <a:pt x="469200" y="510332"/>
                </a:lnTo>
                <a:lnTo>
                  <a:pt x="440265" y="543871"/>
                </a:lnTo>
                <a:lnTo>
                  <a:pt x="407186" y="571970"/>
                </a:lnTo>
                <a:lnTo>
                  <a:pt x="370511" y="593993"/>
                </a:lnTo>
                <a:lnTo>
                  <a:pt x="330791" y="609302"/>
                </a:lnTo>
                <a:lnTo>
                  <a:pt x="288573" y="617262"/>
                </a:lnTo>
                <a:lnTo>
                  <a:pt x="266766" y="618283"/>
                </a:lnTo>
              </a:path>
              <a:path w="533400" h="618490">
                <a:moveTo>
                  <a:pt x="266633" y="618283"/>
                </a:moveTo>
                <a:lnTo>
                  <a:pt x="223439" y="614240"/>
                </a:lnTo>
                <a:lnTo>
                  <a:pt x="182402" y="602526"/>
                </a:lnTo>
                <a:lnTo>
                  <a:pt x="144135" y="583781"/>
                </a:lnTo>
                <a:lnTo>
                  <a:pt x="109190" y="558641"/>
                </a:lnTo>
                <a:lnTo>
                  <a:pt x="78114" y="527742"/>
                </a:lnTo>
                <a:lnTo>
                  <a:pt x="51457" y="491721"/>
                </a:lnTo>
                <a:lnTo>
                  <a:pt x="29768" y="451214"/>
                </a:lnTo>
                <a:lnTo>
                  <a:pt x="13596" y="406858"/>
                </a:lnTo>
                <a:lnTo>
                  <a:pt x="3490" y="359288"/>
                </a:lnTo>
                <a:lnTo>
                  <a:pt x="884" y="334498"/>
                </a:lnTo>
                <a:lnTo>
                  <a:pt x="0" y="309143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569125" y="1371600"/>
            <a:ext cx="8117840" cy="0"/>
          </a:xfrm>
          <a:custGeom>
            <a:avLst/>
            <a:gdLst/>
            <a:ahLst/>
            <a:cxnLst/>
            <a:rect l="l" t="t" r="r" b="b"/>
            <a:pathLst>
              <a:path w="8117840">
                <a:moveTo>
                  <a:pt x="0" y="0"/>
                </a:moveTo>
                <a:lnTo>
                  <a:pt x="8117674" y="0"/>
                </a:lnTo>
              </a:path>
            </a:pathLst>
          </a:custGeom>
          <a:ln w="9525">
            <a:solidFill>
              <a:srgbClr val="5C7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42558D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79780" y="2241291"/>
            <a:ext cx="2902585" cy="3794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42558D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9125" y="6500650"/>
            <a:ext cx="84455" cy="83820"/>
          </a:xfrm>
          <a:custGeom>
            <a:avLst/>
            <a:gdLst/>
            <a:ahLst/>
            <a:cxnLst/>
            <a:rect l="l" t="t" r="r" b="b"/>
            <a:pathLst>
              <a:path w="84454" h="83820">
                <a:moveTo>
                  <a:pt x="32030" y="0"/>
                </a:moveTo>
                <a:lnTo>
                  <a:pt x="19261" y="5585"/>
                </a:lnTo>
                <a:lnTo>
                  <a:pt x="9113" y="14854"/>
                </a:lnTo>
                <a:lnTo>
                  <a:pt x="2416" y="26975"/>
                </a:lnTo>
                <a:lnTo>
                  <a:pt x="0" y="41119"/>
                </a:lnTo>
                <a:lnTo>
                  <a:pt x="1322" y="51659"/>
                </a:lnTo>
                <a:lnTo>
                  <a:pt x="6948" y="64357"/>
                </a:lnTo>
                <a:lnTo>
                  <a:pt x="16253" y="74443"/>
                </a:lnTo>
                <a:lnTo>
                  <a:pt x="28433" y="81097"/>
                </a:lnTo>
                <a:lnTo>
                  <a:pt x="42685" y="83497"/>
                </a:lnTo>
                <a:lnTo>
                  <a:pt x="55992" y="81222"/>
                </a:lnTo>
                <a:lnTo>
                  <a:pt x="67526" y="74894"/>
                </a:lnTo>
                <a:lnTo>
                  <a:pt x="76585" y="64964"/>
                </a:lnTo>
                <a:lnTo>
                  <a:pt x="82464" y="51883"/>
                </a:lnTo>
                <a:lnTo>
                  <a:pt x="84462" y="36104"/>
                </a:lnTo>
                <a:lnTo>
                  <a:pt x="81043" y="24158"/>
                </a:lnTo>
                <a:lnTo>
                  <a:pt x="73929" y="13967"/>
                </a:lnTo>
                <a:lnTo>
                  <a:pt x="63282" y="6139"/>
                </a:lnTo>
                <a:lnTo>
                  <a:pt x="49262" y="1281"/>
                </a:lnTo>
                <a:lnTo>
                  <a:pt x="32030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7200" y="6239713"/>
            <a:ext cx="533400" cy="618490"/>
          </a:xfrm>
          <a:custGeom>
            <a:avLst/>
            <a:gdLst/>
            <a:ahLst/>
            <a:cxnLst/>
            <a:rect l="l" t="t" r="r" b="b"/>
            <a:pathLst>
              <a:path w="533400" h="618490">
                <a:moveTo>
                  <a:pt x="266700" y="0"/>
                </a:moveTo>
                <a:lnTo>
                  <a:pt x="223439" y="4046"/>
                </a:lnTo>
                <a:lnTo>
                  <a:pt x="182402" y="15759"/>
                </a:lnTo>
                <a:lnTo>
                  <a:pt x="144135" y="34505"/>
                </a:lnTo>
                <a:lnTo>
                  <a:pt x="109190" y="59645"/>
                </a:lnTo>
                <a:lnTo>
                  <a:pt x="78114" y="90544"/>
                </a:lnTo>
                <a:lnTo>
                  <a:pt x="51457" y="126565"/>
                </a:lnTo>
                <a:lnTo>
                  <a:pt x="29768" y="167072"/>
                </a:lnTo>
                <a:lnTo>
                  <a:pt x="13596" y="211428"/>
                </a:lnTo>
                <a:lnTo>
                  <a:pt x="3490" y="258997"/>
                </a:lnTo>
                <a:lnTo>
                  <a:pt x="0" y="309143"/>
                </a:lnTo>
                <a:lnTo>
                  <a:pt x="884" y="334498"/>
                </a:lnTo>
                <a:lnTo>
                  <a:pt x="7750" y="383435"/>
                </a:lnTo>
                <a:lnTo>
                  <a:pt x="20958" y="429477"/>
                </a:lnTo>
                <a:lnTo>
                  <a:pt x="39957" y="471988"/>
                </a:lnTo>
                <a:lnTo>
                  <a:pt x="64199" y="510332"/>
                </a:lnTo>
                <a:lnTo>
                  <a:pt x="93134" y="543871"/>
                </a:lnTo>
                <a:lnTo>
                  <a:pt x="126213" y="571970"/>
                </a:lnTo>
                <a:lnTo>
                  <a:pt x="162888" y="593993"/>
                </a:lnTo>
                <a:lnTo>
                  <a:pt x="202608" y="609302"/>
                </a:lnTo>
                <a:lnTo>
                  <a:pt x="244826" y="617262"/>
                </a:lnTo>
                <a:lnTo>
                  <a:pt x="266700" y="618286"/>
                </a:lnTo>
                <a:lnTo>
                  <a:pt x="288573" y="617262"/>
                </a:lnTo>
                <a:lnTo>
                  <a:pt x="330791" y="609302"/>
                </a:lnTo>
                <a:lnTo>
                  <a:pt x="370511" y="593993"/>
                </a:lnTo>
                <a:lnTo>
                  <a:pt x="407186" y="571970"/>
                </a:lnTo>
                <a:lnTo>
                  <a:pt x="440265" y="543871"/>
                </a:lnTo>
                <a:lnTo>
                  <a:pt x="469200" y="510332"/>
                </a:lnTo>
                <a:lnTo>
                  <a:pt x="493442" y="471988"/>
                </a:lnTo>
                <a:lnTo>
                  <a:pt x="512441" y="429477"/>
                </a:lnTo>
                <a:lnTo>
                  <a:pt x="525649" y="383435"/>
                </a:lnTo>
                <a:lnTo>
                  <a:pt x="532515" y="334498"/>
                </a:lnTo>
                <a:lnTo>
                  <a:pt x="533400" y="309143"/>
                </a:lnTo>
                <a:lnTo>
                  <a:pt x="532515" y="283788"/>
                </a:lnTo>
                <a:lnTo>
                  <a:pt x="525649" y="234851"/>
                </a:lnTo>
                <a:lnTo>
                  <a:pt x="512441" y="188809"/>
                </a:lnTo>
                <a:lnTo>
                  <a:pt x="493442" y="146298"/>
                </a:lnTo>
                <a:lnTo>
                  <a:pt x="469200" y="107954"/>
                </a:lnTo>
                <a:lnTo>
                  <a:pt x="440265" y="74415"/>
                </a:lnTo>
                <a:lnTo>
                  <a:pt x="407186" y="46315"/>
                </a:lnTo>
                <a:lnTo>
                  <a:pt x="370511" y="24293"/>
                </a:lnTo>
                <a:lnTo>
                  <a:pt x="330791" y="8984"/>
                </a:lnTo>
                <a:lnTo>
                  <a:pt x="288573" y="1024"/>
                </a:lnTo>
                <a:lnTo>
                  <a:pt x="2667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7200" y="6239713"/>
            <a:ext cx="533400" cy="618490"/>
          </a:xfrm>
          <a:custGeom>
            <a:avLst/>
            <a:gdLst/>
            <a:ahLst/>
            <a:cxnLst/>
            <a:rect l="l" t="t" r="r" b="b"/>
            <a:pathLst>
              <a:path w="533400" h="618490">
                <a:moveTo>
                  <a:pt x="0" y="309143"/>
                </a:moveTo>
                <a:lnTo>
                  <a:pt x="3490" y="258997"/>
                </a:lnTo>
                <a:lnTo>
                  <a:pt x="13596" y="211428"/>
                </a:lnTo>
                <a:lnTo>
                  <a:pt x="29768" y="167072"/>
                </a:lnTo>
                <a:lnTo>
                  <a:pt x="51457" y="126565"/>
                </a:lnTo>
                <a:lnTo>
                  <a:pt x="78114" y="90544"/>
                </a:lnTo>
                <a:lnTo>
                  <a:pt x="109190" y="59645"/>
                </a:lnTo>
                <a:lnTo>
                  <a:pt x="144135" y="34505"/>
                </a:lnTo>
                <a:lnTo>
                  <a:pt x="182402" y="15759"/>
                </a:lnTo>
                <a:lnTo>
                  <a:pt x="223439" y="4046"/>
                </a:lnTo>
                <a:lnTo>
                  <a:pt x="266700" y="0"/>
                </a:lnTo>
                <a:lnTo>
                  <a:pt x="288573" y="1024"/>
                </a:lnTo>
                <a:lnTo>
                  <a:pt x="330791" y="8984"/>
                </a:lnTo>
                <a:lnTo>
                  <a:pt x="370511" y="24293"/>
                </a:lnTo>
                <a:lnTo>
                  <a:pt x="407186" y="46315"/>
                </a:lnTo>
                <a:lnTo>
                  <a:pt x="440265" y="74415"/>
                </a:lnTo>
                <a:lnTo>
                  <a:pt x="469200" y="107954"/>
                </a:lnTo>
                <a:lnTo>
                  <a:pt x="493442" y="146298"/>
                </a:lnTo>
                <a:lnTo>
                  <a:pt x="512441" y="188809"/>
                </a:lnTo>
                <a:lnTo>
                  <a:pt x="525649" y="234851"/>
                </a:lnTo>
                <a:lnTo>
                  <a:pt x="532515" y="283788"/>
                </a:lnTo>
                <a:lnTo>
                  <a:pt x="533400" y="309143"/>
                </a:lnTo>
                <a:lnTo>
                  <a:pt x="532515" y="334498"/>
                </a:lnTo>
                <a:lnTo>
                  <a:pt x="525649" y="383435"/>
                </a:lnTo>
                <a:lnTo>
                  <a:pt x="512441" y="429477"/>
                </a:lnTo>
                <a:lnTo>
                  <a:pt x="493442" y="471988"/>
                </a:lnTo>
                <a:lnTo>
                  <a:pt x="469200" y="510332"/>
                </a:lnTo>
                <a:lnTo>
                  <a:pt x="440265" y="543871"/>
                </a:lnTo>
                <a:lnTo>
                  <a:pt x="407186" y="571970"/>
                </a:lnTo>
                <a:lnTo>
                  <a:pt x="370511" y="593993"/>
                </a:lnTo>
                <a:lnTo>
                  <a:pt x="330791" y="609302"/>
                </a:lnTo>
                <a:lnTo>
                  <a:pt x="288573" y="617262"/>
                </a:lnTo>
                <a:lnTo>
                  <a:pt x="266766" y="618283"/>
                </a:lnTo>
              </a:path>
              <a:path w="533400" h="618490">
                <a:moveTo>
                  <a:pt x="266633" y="618283"/>
                </a:moveTo>
                <a:lnTo>
                  <a:pt x="223439" y="614240"/>
                </a:lnTo>
                <a:lnTo>
                  <a:pt x="182402" y="602526"/>
                </a:lnTo>
                <a:lnTo>
                  <a:pt x="144135" y="583781"/>
                </a:lnTo>
                <a:lnTo>
                  <a:pt x="109190" y="558641"/>
                </a:lnTo>
                <a:lnTo>
                  <a:pt x="78114" y="527742"/>
                </a:lnTo>
                <a:lnTo>
                  <a:pt x="51457" y="491721"/>
                </a:lnTo>
                <a:lnTo>
                  <a:pt x="29768" y="451214"/>
                </a:lnTo>
                <a:lnTo>
                  <a:pt x="13596" y="406858"/>
                </a:lnTo>
                <a:lnTo>
                  <a:pt x="3490" y="359288"/>
                </a:lnTo>
                <a:lnTo>
                  <a:pt x="884" y="334498"/>
                </a:lnTo>
                <a:lnTo>
                  <a:pt x="0" y="309143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84807" y="614734"/>
            <a:ext cx="6374384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42558D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7850" y="1557523"/>
            <a:ext cx="7988299" cy="4476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1">
                <a:solidFill>
                  <a:srgbClr val="224270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tonia.baxter@metrostate.edu" TargetMode="External"/><Relationship Id="rId2" Type="http://schemas.openxmlformats.org/officeDocument/2006/relationships/hyperlink" Target="mailto:jane.krueger@metrostate.edu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marcia.Anderson@metrostate.edu" TargetMode="External"/><Relationship Id="rId5" Type="http://schemas.openxmlformats.org/officeDocument/2006/relationships/hyperlink" Target="mailto:britney.iacono@metrostate.edu" TargetMode="External"/><Relationship Id="rId4" Type="http://schemas.openxmlformats.org/officeDocument/2006/relationships/hyperlink" Target="mailto:stanley.hatcher@metrostate.edu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.lacey@metrostate.edu" TargetMode="External"/><Relationship Id="rId2" Type="http://schemas.openxmlformats.org/officeDocument/2006/relationships/hyperlink" Target="mailto:sheila.kunkle@metrostate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aniel.woldeab@metrostate.edu" TargetMode="External"/><Relationship Id="rId5" Type="http://schemas.openxmlformats.org/officeDocument/2006/relationships/hyperlink" Target="mailto:richard.bohannon@metrostate.edu" TargetMode="External"/><Relationship Id="rId4" Type="http://schemas.openxmlformats.org/officeDocument/2006/relationships/hyperlink" Target="mailto:gemma.punti@metrostate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7018" y="1378429"/>
            <a:ext cx="6968490" cy="34817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3810" algn="ctr">
              <a:lnSpc>
                <a:spcPct val="100000"/>
              </a:lnSpc>
            </a:pPr>
            <a:r>
              <a:rPr sz="8000" b="1" spc="-5" dirty="0">
                <a:solidFill>
                  <a:srgbClr val="224270"/>
                </a:solidFill>
                <a:latin typeface="Palatino Linotype"/>
                <a:cs typeface="Palatino Linotype"/>
              </a:rPr>
              <a:t>Colleg</a:t>
            </a:r>
            <a:r>
              <a:rPr sz="8000" b="1" dirty="0">
                <a:solidFill>
                  <a:srgbClr val="224270"/>
                </a:solidFill>
                <a:latin typeface="Palatino Linotype"/>
                <a:cs typeface="Palatino Linotype"/>
              </a:rPr>
              <a:t>e</a:t>
            </a:r>
            <a:r>
              <a:rPr sz="8000" b="1" spc="15" dirty="0">
                <a:solidFill>
                  <a:srgbClr val="224270"/>
                </a:solidFill>
                <a:latin typeface="Palatino Linotype"/>
                <a:cs typeface="Palatino Linotype"/>
              </a:rPr>
              <a:t> </a:t>
            </a:r>
            <a:r>
              <a:rPr sz="8000" b="1" spc="-5" dirty="0">
                <a:solidFill>
                  <a:srgbClr val="224270"/>
                </a:solidFill>
                <a:latin typeface="Palatino Linotype"/>
                <a:cs typeface="Palatino Linotype"/>
              </a:rPr>
              <a:t>of Individ</a:t>
            </a:r>
            <a:r>
              <a:rPr sz="8000" b="1" spc="-20" dirty="0">
                <a:solidFill>
                  <a:srgbClr val="224270"/>
                </a:solidFill>
                <a:latin typeface="Palatino Linotype"/>
                <a:cs typeface="Palatino Linotype"/>
              </a:rPr>
              <a:t>u</a:t>
            </a:r>
            <a:r>
              <a:rPr sz="8000" b="1" dirty="0">
                <a:solidFill>
                  <a:srgbClr val="224270"/>
                </a:solidFill>
                <a:latin typeface="Palatino Linotype"/>
                <a:cs typeface="Palatino Linotype"/>
              </a:rPr>
              <a:t>alized Stu</a:t>
            </a:r>
            <a:r>
              <a:rPr sz="8000" b="1" spc="-25" dirty="0">
                <a:solidFill>
                  <a:srgbClr val="224270"/>
                </a:solidFill>
                <a:latin typeface="Palatino Linotype"/>
                <a:cs typeface="Palatino Linotype"/>
              </a:rPr>
              <a:t>d</a:t>
            </a:r>
            <a:r>
              <a:rPr sz="8000" b="1" dirty="0">
                <a:solidFill>
                  <a:srgbClr val="224270"/>
                </a:solidFill>
                <a:latin typeface="Palatino Linotype"/>
                <a:cs typeface="Palatino Linotype"/>
              </a:rPr>
              <a:t>ies</a:t>
            </a:r>
            <a:endParaRPr sz="8000" dirty="0">
              <a:latin typeface="Palatino Linotype"/>
              <a:cs typeface="Palatino Linotyp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57069" y="5052722"/>
            <a:ext cx="422973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575F63"/>
                </a:solidFill>
                <a:latin typeface="Palatino Linotype"/>
                <a:cs typeface="Palatino Linotype"/>
              </a:rPr>
              <a:t>Progra</a:t>
            </a:r>
            <a:r>
              <a:rPr sz="2400" b="1" dirty="0">
                <a:solidFill>
                  <a:srgbClr val="575F63"/>
                </a:solidFill>
                <a:latin typeface="Palatino Linotype"/>
                <a:cs typeface="Palatino Linotype"/>
              </a:rPr>
              <a:t>m</a:t>
            </a:r>
            <a:r>
              <a:rPr sz="2400" b="1" spc="2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b="1" spc="-5" dirty="0">
                <a:solidFill>
                  <a:srgbClr val="575F63"/>
                </a:solidFill>
                <a:latin typeface="Palatino Linotype"/>
                <a:cs typeface="Palatino Linotype"/>
              </a:rPr>
              <a:t>Informa</a:t>
            </a:r>
            <a:r>
              <a:rPr sz="2400" b="1" spc="5" dirty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sz="2400" b="1" dirty="0">
                <a:solidFill>
                  <a:srgbClr val="575F63"/>
                </a:solidFill>
                <a:latin typeface="Palatino Linotype"/>
                <a:cs typeface="Palatino Linotype"/>
              </a:rPr>
              <a:t>ion</a:t>
            </a:r>
            <a:r>
              <a:rPr sz="2400" b="1" spc="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b="1" dirty="0">
                <a:solidFill>
                  <a:srgbClr val="575F63"/>
                </a:solidFill>
                <a:latin typeface="Palatino Linotype"/>
                <a:cs typeface="Palatino Linotype"/>
              </a:rPr>
              <a:t>Meet</a:t>
            </a:r>
            <a:r>
              <a:rPr sz="2400" b="1" spc="5" dirty="0">
                <a:solidFill>
                  <a:srgbClr val="575F63"/>
                </a:solidFill>
                <a:latin typeface="Palatino Linotype"/>
                <a:cs typeface="Palatino Linotype"/>
              </a:rPr>
              <a:t>i</a:t>
            </a:r>
            <a:r>
              <a:rPr sz="2400" b="1" spc="-15" dirty="0">
                <a:solidFill>
                  <a:srgbClr val="575F63"/>
                </a:solidFill>
                <a:latin typeface="Palatino Linotype"/>
                <a:cs typeface="Palatino Linotype"/>
              </a:rPr>
              <a:t>ng</a:t>
            </a:r>
            <a:endParaRPr sz="2400">
              <a:latin typeface="Palatino Linotype"/>
              <a:cs typeface="Palatino Linotype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53200" y="5905042"/>
            <a:ext cx="2324480" cy="6382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9125" y="1371600"/>
            <a:ext cx="8117840" cy="0"/>
          </a:xfrm>
          <a:custGeom>
            <a:avLst/>
            <a:gdLst/>
            <a:ahLst/>
            <a:cxnLst/>
            <a:rect l="l" t="t" r="r" b="b"/>
            <a:pathLst>
              <a:path w="8117840">
                <a:moveTo>
                  <a:pt x="0" y="0"/>
                </a:moveTo>
                <a:lnTo>
                  <a:pt x="8117674" y="0"/>
                </a:lnTo>
              </a:path>
            </a:pathLst>
          </a:custGeom>
          <a:ln w="9525">
            <a:solidFill>
              <a:srgbClr val="5C7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8905">
              <a:lnSpc>
                <a:spcPct val="100000"/>
              </a:lnSpc>
            </a:pPr>
            <a:r>
              <a:rPr spc="-30" dirty="0"/>
              <a:t>Program</a:t>
            </a:r>
            <a:r>
              <a:rPr spc="30" dirty="0"/>
              <a:t> </a:t>
            </a:r>
            <a:r>
              <a:rPr dirty="0"/>
              <a:t>requir</a:t>
            </a:r>
            <a:r>
              <a:rPr spc="10" dirty="0"/>
              <a:t>e</a:t>
            </a:r>
            <a:r>
              <a:rPr spc="-30" dirty="0"/>
              <a:t>ments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871209" y="5112437"/>
            <a:ext cx="100838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Palatino Linotype"/>
                <a:cs typeface="Palatino Linotype"/>
              </a:rPr>
              <a:t>PRS 99</a:t>
            </a:r>
            <a:endParaRPr sz="1800" dirty="0">
              <a:latin typeface="Palatino Linotype"/>
              <a:cs typeface="Palatino Linotype"/>
            </a:endParaRPr>
          </a:p>
          <a:p>
            <a:pPr algn="ctr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Palatino Linotype"/>
                <a:cs typeface="Palatino Linotype"/>
              </a:rPr>
              <a:t>4</a:t>
            </a:r>
            <a:r>
              <a:rPr sz="1800" b="1" spc="-1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1800" b="1" spc="-10" dirty="0" smtClean="0">
                <a:solidFill>
                  <a:srgbClr val="FFFFFF"/>
                </a:solidFill>
                <a:latin typeface="Palatino Linotype"/>
                <a:cs typeface="Palatino Linotype"/>
              </a:rPr>
              <a:t>edits</a:t>
            </a:r>
            <a:r>
              <a:rPr sz="1800" b="1" i="1" dirty="0" smtClean="0">
                <a:solidFill>
                  <a:srgbClr val="FFFFFF"/>
                </a:solidFill>
                <a:latin typeface="Palatino Linotype"/>
                <a:cs typeface="Palatino Linotype"/>
              </a:rPr>
              <a:t>(End</a:t>
            </a:r>
            <a:r>
              <a:rPr sz="1800" b="1" i="1" dirty="0">
                <a:solidFill>
                  <a:srgbClr val="FFFFFF"/>
                </a:solidFill>
                <a:latin typeface="Palatino Linotype"/>
                <a:cs typeface="Palatino Linotype"/>
              </a:rPr>
              <a:t>)</a:t>
            </a:r>
            <a:endParaRPr sz="1800" dirty="0">
              <a:latin typeface="Palatino Linotype"/>
              <a:cs typeface="Palatino Linotyp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713476" y="2558795"/>
            <a:ext cx="1421892" cy="11353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09843" y="3346731"/>
            <a:ext cx="8253157" cy="26622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74320" indent="-342900">
              <a:lnSpc>
                <a:spcPct val="100000"/>
              </a:lnSpc>
              <a:buClr>
                <a:srgbClr val="575F63"/>
              </a:buClr>
              <a:buFont typeface="Arial"/>
              <a:buChar char="•"/>
              <a:tabLst>
                <a:tab pos="355600" algn="l"/>
                <a:tab pos="1815464" algn="l"/>
              </a:tabLst>
            </a:pPr>
            <a:r>
              <a:rPr sz="2400" b="1" spc="-5" dirty="0">
                <a:solidFill>
                  <a:srgbClr val="575F63"/>
                </a:solidFill>
                <a:latin typeface="Palatino Linotype"/>
                <a:cs typeface="Palatino Linotype"/>
              </a:rPr>
              <a:t>PRS</a:t>
            </a:r>
            <a:r>
              <a:rPr sz="2400" b="1" dirty="0">
                <a:solidFill>
                  <a:srgbClr val="575F63"/>
                </a:solidFill>
                <a:latin typeface="Palatino Linotype"/>
                <a:cs typeface="Palatino Linotype"/>
              </a:rPr>
              <a:t>P</a:t>
            </a:r>
            <a:r>
              <a:rPr sz="2400" b="1" spc="-1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b="1" dirty="0">
                <a:solidFill>
                  <a:srgbClr val="575F63"/>
                </a:solidFill>
                <a:latin typeface="Palatino Linotype"/>
                <a:cs typeface="Palatino Linotype"/>
              </a:rPr>
              <a:t>301	</a:t>
            </a:r>
            <a:r>
              <a:rPr sz="2400" b="1" spc="-5" dirty="0">
                <a:solidFill>
                  <a:srgbClr val="575F63"/>
                </a:solidFill>
                <a:latin typeface="Palatino Linotype"/>
                <a:cs typeface="Palatino Linotype"/>
              </a:rPr>
              <a:t>P</a:t>
            </a:r>
            <a:r>
              <a:rPr sz="2400" b="1" spc="-10" dirty="0">
                <a:solidFill>
                  <a:srgbClr val="575F63"/>
                </a:solidFill>
                <a:latin typeface="Palatino Linotype"/>
                <a:cs typeface="Palatino Linotype"/>
              </a:rPr>
              <a:t>e</a:t>
            </a:r>
            <a:r>
              <a:rPr sz="2400" b="1" spc="-5" dirty="0">
                <a:solidFill>
                  <a:srgbClr val="575F63"/>
                </a:solidFill>
                <a:latin typeface="Palatino Linotype"/>
                <a:cs typeface="Palatino Linotype"/>
              </a:rPr>
              <a:t>rspectives: </a:t>
            </a:r>
            <a:r>
              <a:rPr sz="2400" b="1" spc="-15" dirty="0">
                <a:solidFill>
                  <a:srgbClr val="575F63"/>
                </a:solidFill>
                <a:latin typeface="Palatino Linotype"/>
                <a:cs typeface="Palatino Linotype"/>
              </a:rPr>
              <a:t>Ed</a:t>
            </a:r>
            <a:r>
              <a:rPr sz="2400" b="1" spc="-25" dirty="0">
                <a:solidFill>
                  <a:srgbClr val="575F63"/>
                </a:solidFill>
                <a:latin typeface="Palatino Linotype"/>
                <a:cs typeface="Palatino Linotype"/>
              </a:rPr>
              <a:t>u</a:t>
            </a:r>
            <a:r>
              <a:rPr sz="2400" b="1" spc="-15" dirty="0">
                <a:solidFill>
                  <a:srgbClr val="575F63"/>
                </a:solidFill>
                <a:latin typeface="Palatino Linotype"/>
                <a:cs typeface="Palatino Linotype"/>
              </a:rPr>
              <a:t>cat</a:t>
            </a:r>
            <a:r>
              <a:rPr sz="2400" b="1" dirty="0">
                <a:solidFill>
                  <a:srgbClr val="575F63"/>
                </a:solidFill>
                <a:latin typeface="Palatino Linotype"/>
                <a:cs typeface="Palatino Linotype"/>
              </a:rPr>
              <a:t>ional</a:t>
            </a:r>
            <a:r>
              <a:rPr sz="2400" b="1" spc="-2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b="1" spc="-5" dirty="0">
                <a:solidFill>
                  <a:srgbClr val="575F63"/>
                </a:solidFill>
                <a:latin typeface="Palatino Linotype"/>
                <a:cs typeface="Palatino Linotype"/>
              </a:rPr>
              <a:t>Phi</a:t>
            </a:r>
            <a:r>
              <a:rPr sz="2400" b="1" spc="5" dirty="0">
                <a:solidFill>
                  <a:srgbClr val="575F63"/>
                </a:solidFill>
                <a:latin typeface="Palatino Linotype"/>
                <a:cs typeface="Palatino Linotype"/>
              </a:rPr>
              <a:t>l</a:t>
            </a:r>
            <a:r>
              <a:rPr sz="2400" b="1" spc="-20" dirty="0">
                <a:solidFill>
                  <a:srgbClr val="575F63"/>
                </a:solidFill>
                <a:latin typeface="Palatino Linotype"/>
                <a:cs typeface="Palatino Linotype"/>
              </a:rPr>
              <a:t>osop</a:t>
            </a:r>
            <a:r>
              <a:rPr sz="2400" b="1" spc="-25" dirty="0">
                <a:solidFill>
                  <a:srgbClr val="575F63"/>
                </a:solidFill>
                <a:latin typeface="Palatino Linotype"/>
                <a:cs typeface="Palatino Linotype"/>
              </a:rPr>
              <a:t>h</a:t>
            </a:r>
            <a:r>
              <a:rPr sz="2400" b="1" dirty="0">
                <a:solidFill>
                  <a:srgbClr val="575F63"/>
                </a:solidFill>
                <a:latin typeface="Palatino Linotype"/>
                <a:cs typeface="Palatino Linotype"/>
              </a:rPr>
              <a:t>y</a:t>
            </a:r>
            <a:r>
              <a:rPr sz="2400" b="1" spc="-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b="1" dirty="0">
                <a:solidFill>
                  <a:srgbClr val="575F63"/>
                </a:solidFill>
                <a:latin typeface="Palatino Linotype"/>
                <a:cs typeface="Palatino Linotype"/>
              </a:rPr>
              <a:t>&amp; </a:t>
            </a:r>
            <a:r>
              <a:rPr sz="2400" b="1" spc="-20" dirty="0">
                <a:solidFill>
                  <a:srgbClr val="575F63"/>
                </a:solidFill>
                <a:latin typeface="Palatino Linotype"/>
                <a:cs typeface="Palatino Linotype"/>
              </a:rPr>
              <a:t>Plannin</a:t>
            </a:r>
            <a:r>
              <a:rPr sz="2400" b="1" spc="-15" dirty="0">
                <a:solidFill>
                  <a:srgbClr val="575F63"/>
                </a:solidFill>
                <a:latin typeface="Palatino Linotype"/>
                <a:cs typeface="Palatino Linotype"/>
              </a:rPr>
              <a:t>g</a:t>
            </a:r>
            <a:r>
              <a:rPr sz="2400" b="1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(4 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credits) </a:t>
            </a:r>
            <a:r>
              <a:rPr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take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sz="2400" spc="1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at </a:t>
            </a:r>
            <a:r>
              <a:rPr sz="2400" spc="-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begi</a:t>
            </a:r>
            <a:r>
              <a:rPr sz="24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sz="24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i</a:t>
            </a:r>
            <a:r>
              <a:rPr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ng</a:t>
            </a:r>
            <a:r>
              <a:rPr lang="en-US"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(also counts as one of two Liberal Studies)</a:t>
            </a:r>
          </a:p>
          <a:p>
            <a:pPr marL="355600" marR="274320" indent="-342900">
              <a:lnSpc>
                <a:spcPct val="100000"/>
              </a:lnSpc>
              <a:buClr>
                <a:srgbClr val="575F63"/>
              </a:buClr>
              <a:buFont typeface="Arial"/>
              <a:buChar char="•"/>
              <a:tabLst>
                <a:tab pos="355600" algn="l"/>
                <a:tab pos="1815464" algn="l"/>
              </a:tabLst>
            </a:pPr>
            <a:endParaRPr lang="en-US" sz="2400" dirty="0" smtClean="0">
              <a:solidFill>
                <a:srgbClr val="575F63"/>
              </a:solidFill>
              <a:latin typeface="Palatino Linotype"/>
              <a:cs typeface="Palatino Linotype"/>
            </a:endParaRPr>
          </a:p>
          <a:p>
            <a:pPr marL="355600" marR="274320" indent="-342900">
              <a:buClr>
                <a:srgbClr val="575F63"/>
              </a:buClr>
              <a:buFont typeface="Arial"/>
              <a:buChar char="•"/>
              <a:tabLst>
                <a:tab pos="355600" algn="l"/>
                <a:tab pos="1815464" algn="l"/>
              </a:tabLst>
            </a:pPr>
            <a:r>
              <a:rPr lang="en-US" sz="24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Focus theme can incorporate past and future learning</a:t>
            </a:r>
            <a:endParaRPr lang="en-US" sz="2400" dirty="0">
              <a:latin typeface="Palatino Linotype"/>
              <a:cs typeface="Palatino Linotype"/>
            </a:endParaRPr>
          </a:p>
          <a:p>
            <a:pPr marL="12700" marR="274320">
              <a:lnSpc>
                <a:spcPct val="100000"/>
              </a:lnSpc>
              <a:buClr>
                <a:srgbClr val="575F63"/>
              </a:buClr>
              <a:tabLst>
                <a:tab pos="355600" algn="l"/>
                <a:tab pos="1815464" algn="l"/>
              </a:tabLst>
            </a:pPr>
            <a:endParaRPr sz="2400" dirty="0">
              <a:latin typeface="Palatino Linotype"/>
              <a:cs typeface="Palatino Linotype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sz="2400" b="1" spc="-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PRS</a:t>
            </a:r>
            <a:r>
              <a:rPr sz="2400" b="1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P</a:t>
            </a:r>
            <a:r>
              <a:rPr sz="2400" b="1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b="1" dirty="0">
                <a:solidFill>
                  <a:srgbClr val="575F63"/>
                </a:solidFill>
                <a:latin typeface="Palatino Linotype"/>
                <a:cs typeface="Palatino Linotype"/>
              </a:rPr>
              <a:t>499 </a:t>
            </a:r>
            <a:r>
              <a:rPr sz="2400" b="1" spc="-5" dirty="0">
                <a:solidFill>
                  <a:srgbClr val="575F63"/>
                </a:solidFill>
                <a:latin typeface="Palatino Linotype"/>
                <a:cs typeface="Palatino Linotype"/>
              </a:rPr>
              <a:t>Ca</a:t>
            </a:r>
            <a:r>
              <a:rPr sz="2400" b="1" spc="-10" dirty="0">
                <a:solidFill>
                  <a:srgbClr val="575F63"/>
                </a:solidFill>
                <a:latin typeface="Palatino Linotype"/>
                <a:cs typeface="Palatino Linotype"/>
              </a:rPr>
              <a:t>pst</a:t>
            </a:r>
            <a:r>
              <a:rPr sz="2400" b="1" spc="-20" dirty="0">
                <a:solidFill>
                  <a:srgbClr val="575F63"/>
                </a:solidFill>
                <a:latin typeface="Palatino Linotype"/>
                <a:cs typeface="Palatino Linotype"/>
              </a:rPr>
              <a:t>on</a:t>
            </a:r>
            <a:r>
              <a:rPr sz="2400" b="1" spc="-15" dirty="0">
                <a:solidFill>
                  <a:srgbClr val="575F63"/>
                </a:solidFill>
                <a:latin typeface="Palatino Linotype"/>
                <a:cs typeface="Palatino Linotype"/>
              </a:rPr>
              <a:t>e</a:t>
            </a:r>
            <a:r>
              <a:rPr sz="2400" b="1" spc="1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(4 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credi</a:t>
            </a:r>
            <a:r>
              <a:rPr sz="2400" spc="-25" dirty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s) </a:t>
            </a:r>
            <a:r>
              <a:rPr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take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sz="2400" spc="1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at</a:t>
            </a:r>
            <a:r>
              <a:rPr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end</a:t>
            </a:r>
            <a:endParaRPr lang="en-US" sz="2400" spc="-15" dirty="0" smtClean="0">
              <a:solidFill>
                <a:srgbClr val="575F63"/>
              </a:solidFill>
              <a:latin typeface="Palatino Linotype"/>
              <a:cs typeface="Palatino Linotype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9125" y="1752600"/>
            <a:ext cx="8117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32 Credits Minimum in Focus Area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1566" y="2690166"/>
            <a:ext cx="8089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Includes two required courses (8 credits):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9125" y="1371600"/>
            <a:ext cx="8117840" cy="0"/>
          </a:xfrm>
          <a:custGeom>
            <a:avLst/>
            <a:gdLst/>
            <a:ahLst/>
            <a:cxnLst/>
            <a:rect l="l" t="t" r="r" b="b"/>
            <a:pathLst>
              <a:path w="8117840">
                <a:moveTo>
                  <a:pt x="0" y="0"/>
                </a:moveTo>
                <a:lnTo>
                  <a:pt x="8117674" y="0"/>
                </a:lnTo>
              </a:path>
            </a:pathLst>
          </a:custGeom>
          <a:ln w="9525">
            <a:solidFill>
              <a:srgbClr val="5C7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84807" y="614734"/>
            <a:ext cx="6374384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235">
              <a:lnSpc>
                <a:spcPct val="100000"/>
              </a:lnSpc>
            </a:pPr>
            <a:r>
              <a:rPr i="1" spc="-40" dirty="0" smtClean="0">
                <a:latin typeface="Palatino Linotype"/>
                <a:cs typeface="Palatino Linotype"/>
              </a:rPr>
              <a:t>Y</a:t>
            </a:r>
            <a:r>
              <a:rPr lang="en-US" i="1" spc="-40" dirty="0" smtClean="0">
                <a:latin typeface="Palatino Linotype"/>
                <a:cs typeface="Palatino Linotype"/>
              </a:rPr>
              <a:t>ou</a:t>
            </a:r>
            <a:r>
              <a:rPr i="1" spc="10" dirty="0" smtClean="0">
                <a:latin typeface="Palatino Linotype"/>
                <a:cs typeface="Palatino Linotype"/>
              </a:rPr>
              <a:t> </a:t>
            </a:r>
            <a:r>
              <a:rPr lang="en-US" spc="-25" dirty="0" smtClean="0"/>
              <a:t>plan your Focus</a:t>
            </a:r>
            <a:r>
              <a:rPr spc="-20" dirty="0" smtClean="0"/>
              <a:t>!</a:t>
            </a:r>
            <a:endParaRPr spc="-20" dirty="0"/>
          </a:p>
        </p:txBody>
      </p:sp>
      <p:sp>
        <p:nvSpPr>
          <p:cNvPr id="6" name="object 6"/>
          <p:cNvSpPr txBox="1"/>
          <p:nvPr/>
        </p:nvSpPr>
        <p:spPr>
          <a:xfrm>
            <a:off x="566750" y="1493467"/>
            <a:ext cx="812021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0680" algn="ctr">
              <a:lnSpc>
                <a:spcPct val="100000"/>
              </a:lnSpc>
              <a:spcBef>
                <a:spcPts val="2265"/>
              </a:spcBef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Your degree plan and focus c</a:t>
            </a:r>
            <a:r>
              <a:rPr sz="240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an</a:t>
            </a:r>
            <a:r>
              <a:rPr sz="2400" spc="-5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i</a:t>
            </a:r>
            <a:r>
              <a:rPr sz="2400" spc="-1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n</a:t>
            </a:r>
            <a:r>
              <a:rPr sz="2400" spc="-1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clude</a:t>
            </a:r>
            <a:r>
              <a:rPr sz="2400" spc="1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2400" b="1" i="1" spc="-25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any</a:t>
            </a:r>
            <a:r>
              <a:rPr sz="2400" b="1" i="1" spc="-5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sz="2400" spc="-1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of</a:t>
            </a:r>
            <a:r>
              <a:rPr sz="2400" spc="-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these:</a:t>
            </a:r>
            <a:endParaRPr sz="2400" dirty="0">
              <a:solidFill>
                <a:schemeClr val="accent1">
                  <a:lumMod val="50000"/>
                </a:schemeClr>
              </a:solidFill>
              <a:latin typeface="Palatino Linotype"/>
              <a:cs typeface="Palatino Linotyp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5800" y="2286000"/>
            <a:ext cx="8001165" cy="3323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courses</a:t>
            </a:r>
            <a:r>
              <a:rPr sz="24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at</a:t>
            </a:r>
            <a:r>
              <a:rPr sz="2400" spc="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Metro</a:t>
            </a:r>
            <a:r>
              <a:rPr sz="2400" spc="2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State (i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cluding</a:t>
            </a:r>
            <a:r>
              <a:rPr sz="2400" spc="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pr</a:t>
            </a:r>
            <a:r>
              <a:rPr sz="2400" spc="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e</a:t>
            </a:r>
            <a:r>
              <a:rPr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requ</a:t>
            </a:r>
            <a:r>
              <a:rPr sz="24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isites)</a:t>
            </a:r>
            <a:endParaRPr lang="en-US" sz="2400" spc="-10" dirty="0" smtClean="0">
              <a:solidFill>
                <a:srgbClr val="575F63"/>
              </a:solidFill>
              <a:latin typeface="Palatino Linotype"/>
              <a:cs typeface="Palatino Linotype"/>
            </a:endParaRPr>
          </a:p>
          <a:p>
            <a:pPr marL="12700" marR="5080">
              <a:lnSpc>
                <a:spcPct val="100000"/>
              </a:lnSpc>
              <a:buClr>
                <a:srgbClr val="575F63"/>
              </a:buClr>
              <a:tabLst>
                <a:tab pos="355600" algn="l"/>
              </a:tabLst>
            </a:pPr>
            <a:endParaRPr sz="2400" dirty="0">
              <a:latin typeface="Palatino Linotype"/>
              <a:cs typeface="Palatino Linotype"/>
            </a:endParaRPr>
          </a:p>
          <a:p>
            <a:pPr marL="355600" indent="-342900">
              <a:lnSpc>
                <a:spcPct val="100000"/>
              </a:lnSpc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tra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sfer</a:t>
            </a:r>
            <a:r>
              <a:rPr sz="2400" spc="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credit</a:t>
            </a:r>
            <a:r>
              <a:rPr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from </a:t>
            </a:r>
            <a:r>
              <a:rPr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ot</a:t>
            </a:r>
            <a:r>
              <a:rPr sz="24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h</a:t>
            </a:r>
            <a:r>
              <a:rPr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er</a:t>
            </a:r>
            <a:r>
              <a:rPr lang="en-US"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4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s</a:t>
            </a:r>
            <a:r>
              <a:rPr sz="24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choo</a:t>
            </a:r>
            <a:r>
              <a:rPr sz="2400" spc="-2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l</a:t>
            </a:r>
            <a:r>
              <a:rPr lang="en-US" sz="2400" spc="-2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s</a:t>
            </a:r>
          </a:p>
          <a:p>
            <a:pPr marL="12700">
              <a:lnSpc>
                <a:spcPct val="100000"/>
              </a:lnSpc>
              <a:buClr>
                <a:srgbClr val="575F63"/>
              </a:buClr>
              <a:tabLst>
                <a:tab pos="355600" algn="l"/>
              </a:tabLst>
            </a:pPr>
            <a:endParaRPr sz="2400" dirty="0">
              <a:latin typeface="Palatino Linotype"/>
              <a:cs typeface="Palatino Linotype"/>
            </a:endParaRPr>
          </a:p>
          <a:p>
            <a:pPr marL="355600" indent="-342900">
              <a:lnSpc>
                <a:spcPct val="100000"/>
              </a:lnSpc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sz="24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stan</a:t>
            </a:r>
            <a:r>
              <a:rPr lang="en-US" sz="2400" spc="-2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d</a:t>
            </a:r>
            <a:r>
              <a:rPr lang="en-US" sz="24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ardized</a:t>
            </a:r>
            <a:r>
              <a:rPr lang="en-US" sz="2400" spc="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tests </a:t>
            </a:r>
            <a:r>
              <a:rPr lang="en-US" sz="2400" spc="-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or prior learning assessment</a:t>
            </a:r>
            <a:endParaRPr lang="en-US" sz="2400" spc="-5" dirty="0">
              <a:solidFill>
                <a:srgbClr val="575F63"/>
              </a:solidFill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  <a:buClr>
                <a:srgbClr val="575F63"/>
              </a:buClr>
              <a:tabLst>
                <a:tab pos="355600" algn="l"/>
              </a:tabLst>
            </a:pPr>
            <a:endParaRPr sz="2400" dirty="0">
              <a:latin typeface="Palatino Linotype"/>
              <a:cs typeface="Palatino Linotype"/>
            </a:endParaRPr>
          </a:p>
          <a:p>
            <a:pPr marL="355600" marR="683260" indent="-342900">
              <a:lnSpc>
                <a:spcPct val="100000"/>
              </a:lnSpc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studen</a:t>
            </a:r>
            <a:r>
              <a:rPr sz="2400" spc="-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-</a:t>
            </a:r>
            <a:r>
              <a:rPr sz="24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desig</a:t>
            </a:r>
            <a:r>
              <a:rPr sz="2400" spc="-2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sz="24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ed</a:t>
            </a:r>
            <a:r>
              <a:rPr sz="24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i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depen</a:t>
            </a:r>
            <a:r>
              <a:rPr sz="2400" spc="-25" dirty="0">
                <a:solidFill>
                  <a:srgbClr val="575F63"/>
                </a:solidFill>
                <a:latin typeface="Palatino Linotype"/>
                <a:cs typeface="Palatino Linotype"/>
              </a:rPr>
              <a:t>d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ent</a:t>
            </a:r>
            <a:r>
              <a:rPr sz="2400" spc="1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studies</a:t>
            </a:r>
            <a:endParaRPr lang="en-US" sz="2400" spc="-15" dirty="0" smtClean="0">
              <a:solidFill>
                <a:srgbClr val="575F63"/>
              </a:solidFill>
              <a:latin typeface="Palatino Linotype"/>
              <a:cs typeface="Palatino Linotype"/>
            </a:endParaRPr>
          </a:p>
          <a:p>
            <a:pPr marL="12700" marR="683260">
              <a:lnSpc>
                <a:spcPct val="100000"/>
              </a:lnSpc>
              <a:buClr>
                <a:srgbClr val="575F63"/>
              </a:buClr>
              <a:tabLst>
                <a:tab pos="355600" algn="l"/>
              </a:tabLst>
            </a:pPr>
            <a:endParaRPr sz="2400" dirty="0">
              <a:latin typeface="Palatino Linotype"/>
              <a:cs typeface="Palatino Linotype"/>
            </a:endParaRPr>
          </a:p>
          <a:p>
            <a:pPr marL="355600" indent="-342900">
              <a:lnSpc>
                <a:spcPct val="100000"/>
              </a:lnSpc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i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terns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h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ips</a:t>
            </a:r>
            <a:endParaRPr sz="2400" dirty="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9125" y="1371600"/>
            <a:ext cx="8117840" cy="0"/>
          </a:xfrm>
          <a:custGeom>
            <a:avLst/>
            <a:gdLst/>
            <a:ahLst/>
            <a:cxnLst/>
            <a:rect l="l" t="t" r="r" b="b"/>
            <a:pathLst>
              <a:path w="8117840">
                <a:moveTo>
                  <a:pt x="0" y="0"/>
                </a:moveTo>
                <a:lnTo>
                  <a:pt x="8117674" y="0"/>
                </a:lnTo>
              </a:path>
            </a:pathLst>
          </a:custGeom>
          <a:ln w="9525">
            <a:solidFill>
              <a:srgbClr val="5C7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69125" y="614734"/>
            <a:ext cx="7889075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tabLst>
                <a:tab pos="3277870" algn="l"/>
              </a:tabLst>
            </a:pPr>
            <a:r>
              <a:rPr lang="en-US" sz="3600" spc="-15" dirty="0" smtClean="0">
                <a:solidFill>
                  <a:srgbClr val="224270"/>
                </a:solidFill>
                <a:latin typeface="Palatino Linotype"/>
                <a:cs typeface="Palatino Linotype"/>
              </a:rPr>
              <a:t>Where and When to Plan</a:t>
            </a:r>
            <a:endParaRPr lang="en-US" sz="3600" dirty="0">
              <a:latin typeface="Palatino Linotype"/>
              <a:cs typeface="Palatino Linotype"/>
            </a:endParaRPr>
          </a:p>
          <a:p>
            <a:pPr marL="12700" algn="ctr">
              <a:lnSpc>
                <a:spcPct val="100000"/>
              </a:lnSpc>
              <a:tabLst>
                <a:tab pos="3277870" algn="l"/>
              </a:tabLst>
            </a:pPr>
            <a:r>
              <a:rPr sz="4800" dirty="0">
                <a:solidFill>
                  <a:srgbClr val="42558D"/>
                </a:solidFill>
                <a:latin typeface="Palatino Linotype"/>
                <a:cs typeface="Palatino Linotype"/>
              </a:rPr>
              <a:t>	</a:t>
            </a:r>
            <a:endParaRPr sz="4800" dirty="0">
              <a:latin typeface="Palatino Linotype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2044" y="1550065"/>
            <a:ext cx="7153275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Your </a:t>
            </a:r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first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course,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Perspectives 301: Educational Philosophy &amp; Planning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, guides your planning:</a:t>
            </a:r>
            <a:endParaRPr sz="2400" dirty="0">
              <a:solidFill>
                <a:schemeClr val="accent1">
                  <a:lumMod val="50000"/>
                </a:schemeClr>
              </a:solidFill>
              <a:latin typeface="Palatino Linotype"/>
              <a:cs typeface="Palatino Linotyp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22044" y="2549943"/>
            <a:ext cx="6931356" cy="3026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spcBef>
                <a:spcPts val="520"/>
              </a:spcBef>
              <a:buClr>
                <a:srgbClr val="575F63"/>
              </a:buClr>
              <a:buFont typeface="Courier New" panose="02070309020205020404" pitchFamily="49" charset="0"/>
              <a:buChar char="o"/>
              <a:tabLst>
                <a:tab pos="355600" algn="l"/>
              </a:tabLst>
            </a:pPr>
            <a:r>
              <a:rPr lang="en-US" sz="20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Describe yo</a:t>
            </a:r>
            <a:r>
              <a:rPr lang="en-US" sz="2000" spc="-2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u</a:t>
            </a:r>
            <a:r>
              <a:rPr lang="en-US" sz="20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r</a:t>
            </a:r>
            <a:r>
              <a:rPr lang="en-US" sz="2000" spc="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0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ow</a:t>
            </a:r>
            <a:r>
              <a:rPr lang="en-US" sz="20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lang="en-US" sz="200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0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an</a:t>
            </a:r>
            <a:r>
              <a:rPr lang="en-US" sz="20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s</a:t>
            </a:r>
            <a:r>
              <a:rPr lang="en-US" sz="20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wer</a:t>
            </a:r>
            <a:r>
              <a:rPr lang="en-US" sz="2000" spc="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0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lang="en-US" sz="20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o</a:t>
            </a:r>
            <a:r>
              <a:rPr lang="en-US" sz="2000" spc="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0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lang="en-US" sz="20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h</a:t>
            </a:r>
            <a:r>
              <a:rPr lang="en-US" sz="20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e</a:t>
            </a:r>
            <a:r>
              <a:rPr lang="en-US" sz="20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000" spc="-2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q</a:t>
            </a:r>
            <a:r>
              <a:rPr lang="en-US" sz="20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ues</a:t>
            </a:r>
            <a:r>
              <a:rPr lang="en-US" sz="2000" spc="-2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lang="en-US" sz="2000" spc="-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io</a:t>
            </a:r>
            <a:r>
              <a:rPr lang="en-US" sz="20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n,</a:t>
            </a:r>
            <a:r>
              <a:rPr lang="en-US" sz="2000" spc="2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“</a:t>
            </a:r>
            <a:r>
              <a:rPr lang="en-US" sz="2000" i="1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What</a:t>
            </a:r>
            <a:r>
              <a:rPr lang="en-US" sz="2000" i="1" spc="-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spc="-15" dirty="0">
                <a:solidFill>
                  <a:srgbClr val="575F63"/>
                </a:solidFill>
                <a:latin typeface="Palatino Linotype"/>
                <a:cs typeface="Palatino Linotype"/>
              </a:rPr>
              <a:t>doe</a:t>
            </a:r>
            <a:r>
              <a:rPr lang="en-US" sz="2000" i="1" spc="-10" dirty="0">
                <a:solidFill>
                  <a:srgbClr val="575F63"/>
                </a:solidFill>
                <a:latin typeface="Palatino Linotype"/>
                <a:cs typeface="Palatino Linotype"/>
              </a:rPr>
              <a:t>s</a:t>
            </a:r>
            <a:r>
              <a:rPr lang="en-US" sz="2000" i="1" spc="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spc="-10" dirty="0">
                <a:solidFill>
                  <a:srgbClr val="575F63"/>
                </a:solidFill>
                <a:latin typeface="Palatino Linotype"/>
                <a:cs typeface="Palatino Linotype"/>
              </a:rPr>
              <a:t>it</a:t>
            </a:r>
            <a:r>
              <a:rPr lang="en-US" sz="2000" i="1" spc="1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spc="-10" dirty="0">
                <a:solidFill>
                  <a:srgbClr val="575F63"/>
                </a:solidFill>
                <a:latin typeface="Palatino Linotype"/>
                <a:cs typeface="Palatino Linotype"/>
              </a:rPr>
              <a:t>mean</a:t>
            </a:r>
            <a:r>
              <a:rPr lang="en-US" sz="2000" i="1" spc="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spc="-15" dirty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lang="en-US" sz="2000" i="1" spc="-10" dirty="0">
                <a:solidFill>
                  <a:srgbClr val="575F63"/>
                </a:solidFill>
                <a:latin typeface="Palatino Linotype"/>
                <a:cs typeface="Palatino Linotype"/>
              </a:rPr>
              <a:t>o</a:t>
            </a:r>
            <a:r>
              <a:rPr lang="en-US" sz="2000" i="1" spc="-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spc="-15" dirty="0">
                <a:solidFill>
                  <a:srgbClr val="575F63"/>
                </a:solidFill>
                <a:latin typeface="Palatino Linotype"/>
                <a:cs typeface="Palatino Linotype"/>
              </a:rPr>
              <a:t>b</a:t>
            </a:r>
            <a:r>
              <a:rPr lang="en-US" sz="2000" i="1" spc="-10" dirty="0">
                <a:solidFill>
                  <a:srgbClr val="575F63"/>
                </a:solidFill>
                <a:latin typeface="Palatino Linotype"/>
                <a:cs typeface="Palatino Linotype"/>
              </a:rPr>
              <a:t>e</a:t>
            </a:r>
            <a:r>
              <a:rPr lang="en-US" sz="2000" i="1" spc="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spc="-15" dirty="0">
                <a:solidFill>
                  <a:srgbClr val="575F63"/>
                </a:solidFill>
                <a:latin typeface="Palatino Linotype"/>
                <a:cs typeface="Palatino Linotype"/>
              </a:rPr>
              <a:t>an</a:t>
            </a:r>
            <a:r>
              <a:rPr lang="en-US" sz="2000" i="1" spc="-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educated</a:t>
            </a:r>
            <a:r>
              <a:rPr lang="en-US" sz="2000" i="1" spc="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000" i="1" spc="-15" dirty="0">
                <a:solidFill>
                  <a:srgbClr val="575F63"/>
                </a:solidFill>
                <a:latin typeface="Palatino Linotype"/>
                <a:cs typeface="Palatino Linotype"/>
              </a:rPr>
              <a:t>person</a:t>
            </a:r>
            <a:r>
              <a:rPr lang="en-US" sz="2000" i="1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?”</a:t>
            </a:r>
            <a:r>
              <a:rPr lang="en-US" sz="2000" i="1" spc="2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000" spc="2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considering it</a:t>
            </a:r>
            <a:r>
              <a:rPr lang="en-US" sz="20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0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fr</a:t>
            </a:r>
            <a:r>
              <a:rPr lang="en-US" sz="20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o</a:t>
            </a:r>
            <a:r>
              <a:rPr lang="en-US" sz="20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m</a:t>
            </a:r>
            <a:r>
              <a:rPr lang="en-US" sz="2000" spc="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0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m</a:t>
            </a:r>
            <a:r>
              <a:rPr lang="en-US" sz="20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ultiple</a:t>
            </a:r>
            <a:r>
              <a:rPr lang="en-US" sz="200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0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perspect</a:t>
            </a:r>
            <a:r>
              <a:rPr lang="en-US" sz="2000" spc="-2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i</a:t>
            </a:r>
            <a:r>
              <a:rPr lang="en-US" sz="20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ves</a:t>
            </a:r>
          </a:p>
          <a:p>
            <a:pPr marL="12700">
              <a:spcBef>
                <a:spcPts val="520"/>
              </a:spcBef>
              <a:buClr>
                <a:srgbClr val="575F63"/>
              </a:buClr>
              <a:tabLst>
                <a:tab pos="355600" algn="l"/>
              </a:tabLst>
            </a:pPr>
            <a:endParaRPr lang="en-US" sz="1600" dirty="0">
              <a:latin typeface="Palatino Linotype"/>
              <a:cs typeface="Palatino Linotype"/>
            </a:endParaRPr>
          </a:p>
          <a:p>
            <a:pPr marL="355600" indent="-342900">
              <a:spcBef>
                <a:spcPts val="520"/>
              </a:spcBef>
              <a:buClr>
                <a:srgbClr val="575F63"/>
              </a:buClr>
              <a:buFont typeface="Courier New" panose="02070309020205020404" pitchFamily="49" charset="0"/>
              <a:buChar char="o"/>
              <a:tabLst>
                <a:tab pos="355600" algn="l"/>
              </a:tabLst>
            </a:pPr>
            <a:r>
              <a:rPr lang="en-US" sz="20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Plan</a:t>
            </a:r>
            <a:r>
              <a:rPr lang="en-US" sz="20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0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your focus and path to graduate</a:t>
            </a:r>
            <a:endParaRPr lang="en-US" sz="2000" dirty="0" smtClean="0">
              <a:solidFill>
                <a:srgbClr val="575F63"/>
              </a:solidFill>
              <a:latin typeface="Palatino Linotype"/>
              <a:cs typeface="Palatino Linotype"/>
            </a:endParaRPr>
          </a:p>
          <a:p>
            <a:pPr marL="812800" lvl="1" indent="-342900">
              <a:spcBef>
                <a:spcPts val="520"/>
              </a:spcBef>
              <a:buClr>
                <a:srgbClr val="575F63"/>
              </a:buClr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0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Outline</a:t>
            </a:r>
            <a:r>
              <a:rPr sz="20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000" spc="-35" dirty="0">
                <a:solidFill>
                  <a:srgbClr val="575F63"/>
                </a:solidFill>
                <a:latin typeface="Palatino Linotype"/>
                <a:cs typeface="Palatino Linotype"/>
              </a:rPr>
              <a:t>y</a:t>
            </a:r>
            <a:r>
              <a:rPr sz="20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our</a:t>
            </a:r>
            <a:r>
              <a:rPr sz="2000" spc="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0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Ind</a:t>
            </a:r>
            <a:r>
              <a:rPr sz="20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i</a:t>
            </a:r>
            <a:r>
              <a:rPr sz="20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vi</a:t>
            </a:r>
            <a:r>
              <a:rPr sz="20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d</a:t>
            </a:r>
            <a:r>
              <a:rPr sz="20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ualiz</a:t>
            </a:r>
            <a:r>
              <a:rPr sz="20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e</a:t>
            </a:r>
            <a:r>
              <a:rPr sz="20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d</a:t>
            </a:r>
            <a:r>
              <a:rPr sz="2000" spc="3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0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Foc</a:t>
            </a:r>
            <a:r>
              <a:rPr sz="20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u</a:t>
            </a:r>
            <a:r>
              <a:rPr sz="20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s</a:t>
            </a:r>
            <a:r>
              <a:rPr sz="2000" spc="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0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in</a:t>
            </a:r>
            <a:r>
              <a:rPr sz="20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0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sz="20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h</a:t>
            </a:r>
            <a:r>
              <a:rPr sz="20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e</a:t>
            </a:r>
            <a:r>
              <a:rPr sz="2000" spc="2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0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con</a:t>
            </a:r>
            <a:r>
              <a:rPr sz="20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sz="20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e</a:t>
            </a:r>
            <a:r>
              <a:rPr sz="20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x</a:t>
            </a:r>
            <a:r>
              <a:rPr sz="20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sz="2000" spc="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0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of</a:t>
            </a:r>
            <a:r>
              <a:rPr sz="2000" spc="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000" spc="-35" dirty="0">
                <a:solidFill>
                  <a:srgbClr val="575F63"/>
                </a:solidFill>
                <a:latin typeface="Palatino Linotype"/>
                <a:cs typeface="Palatino Linotype"/>
              </a:rPr>
              <a:t>y</a:t>
            </a:r>
            <a:r>
              <a:rPr sz="20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our</a:t>
            </a:r>
            <a:r>
              <a:rPr sz="2000" spc="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0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life</a:t>
            </a:r>
            <a:r>
              <a:rPr lang="en-US" sz="20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, learning, and career</a:t>
            </a:r>
            <a:r>
              <a:rPr sz="2000" spc="-2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0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g</a:t>
            </a:r>
            <a:r>
              <a:rPr sz="20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oal</a:t>
            </a:r>
            <a:r>
              <a:rPr lang="en-US" sz="20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s</a:t>
            </a:r>
          </a:p>
          <a:p>
            <a:pPr marL="812800" lvl="1" indent="-342900">
              <a:spcBef>
                <a:spcPts val="520"/>
              </a:spcBef>
              <a:buClr>
                <a:srgbClr val="575F63"/>
              </a:buClr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0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D</a:t>
            </a:r>
            <a:r>
              <a:rPr sz="20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ev</a:t>
            </a:r>
            <a:r>
              <a:rPr sz="2000" spc="-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e</a:t>
            </a:r>
            <a:r>
              <a:rPr sz="20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lop</a:t>
            </a:r>
            <a:r>
              <a:rPr sz="20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0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a</a:t>
            </a:r>
            <a:r>
              <a:rPr sz="200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0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p</a:t>
            </a:r>
            <a:r>
              <a:rPr sz="20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lan</a:t>
            </a:r>
            <a:r>
              <a:rPr sz="2000" spc="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0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for</a:t>
            </a:r>
            <a:r>
              <a:rPr sz="2000" spc="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0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how</a:t>
            </a:r>
            <a:r>
              <a:rPr sz="2000" spc="2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000" spc="-35" dirty="0">
                <a:solidFill>
                  <a:srgbClr val="575F63"/>
                </a:solidFill>
                <a:latin typeface="Palatino Linotype"/>
                <a:cs typeface="Palatino Linotype"/>
              </a:rPr>
              <a:t>y</a:t>
            </a:r>
            <a:r>
              <a:rPr sz="20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ou</a:t>
            </a:r>
            <a:r>
              <a:rPr sz="20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0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in</a:t>
            </a:r>
            <a:r>
              <a:rPr sz="20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sz="20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end</a:t>
            </a:r>
            <a:r>
              <a:rPr sz="2000" spc="2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0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to</a:t>
            </a:r>
            <a:r>
              <a:rPr sz="20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 fini</a:t>
            </a:r>
            <a:r>
              <a:rPr sz="20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s</a:t>
            </a:r>
            <a:r>
              <a:rPr sz="20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h</a:t>
            </a:r>
            <a:r>
              <a:rPr sz="2000" spc="2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000" spc="-35" dirty="0">
                <a:solidFill>
                  <a:srgbClr val="575F63"/>
                </a:solidFill>
                <a:latin typeface="Palatino Linotype"/>
                <a:cs typeface="Palatino Linotype"/>
              </a:rPr>
              <a:t>y</a:t>
            </a:r>
            <a:r>
              <a:rPr sz="20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our</a:t>
            </a:r>
            <a:r>
              <a:rPr sz="2000" spc="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0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d</a:t>
            </a:r>
            <a:r>
              <a:rPr sz="20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eg</a:t>
            </a:r>
            <a:r>
              <a:rPr sz="20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r</a:t>
            </a:r>
            <a:r>
              <a:rPr sz="20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ee</a:t>
            </a:r>
            <a:endParaRPr sz="2000" dirty="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27575" y="1671612"/>
            <a:ext cx="3808095" cy="4955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spcBef>
                <a:spcPts val="290"/>
              </a:spcBef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Fi</a:t>
            </a:r>
            <a:r>
              <a:rPr lang="en-US"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lang="en-US" sz="2400" dirty="0">
                <a:solidFill>
                  <a:srgbClr val="575F63"/>
                </a:solidFill>
                <a:latin typeface="Palatino Linotype"/>
                <a:cs typeface="Palatino Linotype"/>
              </a:rPr>
              <a:t>al</a:t>
            </a:r>
            <a:r>
              <a:rPr lang="en-US"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i</a:t>
            </a:r>
            <a:r>
              <a:rPr lang="en-US" sz="2400" dirty="0">
                <a:solidFill>
                  <a:srgbClr val="575F63"/>
                </a:solidFill>
                <a:latin typeface="Palatino Linotype"/>
                <a:cs typeface="Palatino Linotype"/>
              </a:rPr>
              <a:t>ze</a:t>
            </a:r>
            <a:r>
              <a:rPr lang="en-US" sz="2400" spc="2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>
                <a:solidFill>
                  <a:srgbClr val="575F63"/>
                </a:solidFill>
                <a:latin typeface="Palatino Linotype"/>
                <a:cs typeface="Palatino Linotype"/>
              </a:rPr>
              <a:t>fina</a:t>
            </a:r>
            <a:r>
              <a:rPr lang="en-US"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lang="en-US" sz="2400" dirty="0">
                <a:solidFill>
                  <a:srgbClr val="575F63"/>
                </a:solidFill>
                <a:latin typeface="Palatino Linotype"/>
                <a:cs typeface="Palatino Linotype"/>
              </a:rPr>
              <a:t>cial</a:t>
            </a:r>
            <a:r>
              <a:rPr lang="en-US" sz="2400" spc="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>
                <a:solidFill>
                  <a:srgbClr val="575F63"/>
                </a:solidFill>
                <a:latin typeface="Palatino Linotype"/>
                <a:cs typeface="Palatino Linotype"/>
              </a:rPr>
              <a:t>aid</a:t>
            </a:r>
            <a:r>
              <a:rPr lang="en-US"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 application </a:t>
            </a:r>
            <a:endParaRPr lang="en-US" sz="2400" spc="-10" dirty="0" smtClean="0">
              <a:solidFill>
                <a:srgbClr val="575F63"/>
              </a:solidFill>
              <a:latin typeface="Palatino Linotype"/>
              <a:cs typeface="Palatino Linotype"/>
            </a:endParaRPr>
          </a:p>
          <a:p>
            <a:pPr marL="12700">
              <a:spcBef>
                <a:spcPts val="290"/>
              </a:spcBef>
              <a:buClr>
                <a:srgbClr val="575F63"/>
              </a:buClr>
              <a:tabLst>
                <a:tab pos="355600" algn="l"/>
              </a:tabLst>
            </a:pPr>
            <a:endParaRPr lang="en-US" sz="2400" spc="-5" dirty="0">
              <a:solidFill>
                <a:srgbClr val="575F63"/>
              </a:solidFill>
              <a:latin typeface="Palatino Linotype"/>
              <a:cs typeface="Palatino Linotype"/>
            </a:endParaRPr>
          </a:p>
          <a:p>
            <a:pPr marL="355600" indent="-342900">
              <a:spcBef>
                <a:spcPts val="290"/>
              </a:spcBef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sz="2400" spc="-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G</a:t>
            </a:r>
            <a:r>
              <a:rPr lang="en-US"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et</a:t>
            </a:r>
            <a:r>
              <a:rPr lang="en-US" sz="2400" spc="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>
                <a:solidFill>
                  <a:srgbClr val="575F63"/>
                </a:solidFill>
                <a:latin typeface="Palatino Linotype"/>
                <a:cs typeface="Palatino Linotype"/>
              </a:rPr>
              <a:t>a student</a:t>
            </a:r>
            <a:r>
              <a:rPr lang="en-US"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400" spc="-2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ID</a:t>
            </a:r>
          </a:p>
          <a:p>
            <a:pPr marL="12700">
              <a:lnSpc>
                <a:spcPct val="100000"/>
              </a:lnSpc>
              <a:spcBef>
                <a:spcPts val="290"/>
              </a:spcBef>
              <a:buClr>
                <a:srgbClr val="575F63"/>
              </a:buClr>
              <a:tabLst>
                <a:tab pos="355600" algn="l"/>
              </a:tabLst>
            </a:pPr>
            <a:endParaRPr lang="en-US" sz="2400" dirty="0">
              <a:latin typeface="Palatino Linotype"/>
              <a:cs typeface="Palatino Linotype"/>
            </a:endParaRPr>
          </a:p>
          <a:p>
            <a:pPr marL="355600" indent="-342900">
              <a:lnSpc>
                <a:spcPts val="2735"/>
              </a:lnSpc>
              <a:spcBef>
                <a:spcPts val="290"/>
              </a:spcBef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Ge</a:t>
            </a:r>
            <a:r>
              <a:rPr lang="en-US" sz="2400" dirty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lang="en-US" sz="2400" spc="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lang="en-US" sz="2400" dirty="0">
                <a:solidFill>
                  <a:srgbClr val="575F63"/>
                </a:solidFill>
                <a:latin typeface="Palatino Linotype"/>
                <a:cs typeface="Palatino Linotype"/>
              </a:rPr>
              <a:t>o </a:t>
            </a:r>
            <a:r>
              <a:rPr lang="en-US"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kn</a:t>
            </a:r>
            <a:r>
              <a:rPr lang="en-US"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o</a:t>
            </a:r>
            <a:r>
              <a:rPr lang="en-US" sz="2400" dirty="0">
                <a:solidFill>
                  <a:srgbClr val="575F63"/>
                </a:solidFill>
                <a:latin typeface="Palatino Linotype"/>
                <a:cs typeface="Palatino Linotype"/>
              </a:rPr>
              <a:t>w</a:t>
            </a:r>
            <a:r>
              <a:rPr lang="en-US" sz="2400" spc="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lang="en-US"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h</a:t>
            </a:r>
            <a:r>
              <a:rPr lang="en-US" sz="2400" dirty="0">
                <a:solidFill>
                  <a:srgbClr val="575F63"/>
                </a:solidFill>
                <a:latin typeface="Palatino Linotype"/>
                <a:cs typeface="Palatino Linotype"/>
              </a:rPr>
              <a:t>e</a:t>
            </a:r>
            <a:r>
              <a:rPr lang="en-US" sz="2400" spc="2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>
                <a:solidFill>
                  <a:srgbClr val="575F63"/>
                </a:solidFill>
                <a:latin typeface="Palatino Linotype"/>
                <a:cs typeface="Palatino Linotype"/>
              </a:rPr>
              <a:t>Met</a:t>
            </a:r>
            <a:r>
              <a:rPr lang="en-US"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r</a:t>
            </a:r>
            <a:r>
              <a:rPr lang="en-US" sz="2400" dirty="0">
                <a:solidFill>
                  <a:srgbClr val="575F63"/>
                </a:solidFill>
                <a:latin typeface="Palatino Linotype"/>
                <a:cs typeface="Palatino Linotype"/>
              </a:rPr>
              <a:t>o</a:t>
            </a:r>
            <a:endParaRPr lang="en-US" sz="2400" dirty="0">
              <a:latin typeface="Palatino Linotype"/>
              <a:cs typeface="Palatino Linotype"/>
            </a:endParaRPr>
          </a:p>
          <a:p>
            <a:pPr marL="355600">
              <a:lnSpc>
                <a:spcPts val="2735"/>
              </a:lnSpc>
            </a:pPr>
            <a:r>
              <a:rPr lang="en-US" sz="2400" dirty="0">
                <a:solidFill>
                  <a:srgbClr val="575F63"/>
                </a:solidFill>
                <a:latin typeface="Palatino Linotype"/>
                <a:cs typeface="Palatino Linotype"/>
              </a:rPr>
              <a:t>State</a:t>
            </a:r>
            <a:r>
              <a:rPr lang="en-US" sz="2400" spc="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400" spc="-5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w</a:t>
            </a:r>
            <a:r>
              <a:rPr lang="en-US"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ebsite</a:t>
            </a:r>
          </a:p>
          <a:p>
            <a:pPr marL="355600">
              <a:lnSpc>
                <a:spcPts val="2735"/>
              </a:lnSpc>
            </a:pPr>
            <a:endParaRPr lang="en-US" sz="2400" dirty="0">
              <a:solidFill>
                <a:srgbClr val="575F63"/>
              </a:solidFill>
              <a:latin typeface="Palatino Linotype"/>
              <a:cs typeface="Palatino Linotype"/>
            </a:endParaRP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Buy or rent </a:t>
            </a:r>
            <a:r>
              <a:rPr lang="en-US" sz="2400" spc="-4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y</a:t>
            </a:r>
            <a:r>
              <a:rPr lang="en-US" sz="24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our</a:t>
            </a:r>
            <a:r>
              <a:rPr lang="en-US" sz="2400" spc="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400" spc="-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books</a:t>
            </a:r>
          </a:p>
          <a:p>
            <a:pPr marL="12700">
              <a:lnSpc>
                <a:spcPct val="100000"/>
              </a:lnSpc>
              <a:spcBef>
                <a:spcPts val="285"/>
              </a:spcBef>
              <a:buClr>
                <a:srgbClr val="575F63"/>
              </a:buClr>
              <a:tabLst>
                <a:tab pos="355600" algn="l"/>
              </a:tabLst>
            </a:pPr>
            <a:endParaRPr lang="en-US" sz="2400" spc="-5" dirty="0" smtClean="0">
              <a:solidFill>
                <a:srgbClr val="575F63"/>
              </a:solidFill>
              <a:latin typeface="Palatino Linotype"/>
              <a:cs typeface="Palatino Linotype"/>
            </a:endParaRP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sz="2400" spc="-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Pay your tuition</a:t>
            </a:r>
          </a:p>
          <a:p>
            <a:pPr marL="355600">
              <a:lnSpc>
                <a:spcPts val="2735"/>
              </a:lnSpc>
            </a:pPr>
            <a:endParaRPr lang="en-US" sz="2400" dirty="0" smtClean="0">
              <a:solidFill>
                <a:srgbClr val="575F63"/>
              </a:solidFill>
              <a:latin typeface="Palatino Linotype"/>
              <a:cs typeface="Palatino Linotype"/>
            </a:endParaRPr>
          </a:p>
          <a:p>
            <a:pPr marL="355600">
              <a:lnSpc>
                <a:spcPts val="2735"/>
              </a:lnSpc>
            </a:pPr>
            <a:endParaRPr lang="en-US" sz="2400" dirty="0">
              <a:latin typeface="Palatino Linotype"/>
              <a:cs typeface="Palatino Linotyp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400" y="1671612"/>
            <a:ext cx="3768725" cy="55502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sz="2400" spc="-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Contact your academic advisor.  You can find your advisor’s name on your DARS or contact the Individualized Studies Advising Center.</a:t>
            </a:r>
          </a:p>
          <a:p>
            <a:pPr marL="12700">
              <a:lnSpc>
                <a:spcPct val="100000"/>
              </a:lnSpc>
              <a:buClr>
                <a:srgbClr val="575F63"/>
              </a:buClr>
              <a:tabLst>
                <a:tab pos="355600" algn="l"/>
              </a:tabLst>
            </a:pPr>
            <a:endParaRPr lang="en-US" sz="2400" dirty="0">
              <a:latin typeface="Palatino Linotype"/>
              <a:cs typeface="Palatino Linotype"/>
            </a:endParaRPr>
          </a:p>
          <a:p>
            <a:pPr marL="355600" marR="337820" indent="-342900">
              <a:lnSpc>
                <a:spcPts val="2590"/>
              </a:lnSpc>
              <a:spcBef>
                <a:spcPts val="535"/>
              </a:spcBef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sz="24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Complete</a:t>
            </a:r>
            <a:r>
              <a:rPr lang="en-US" sz="2400" spc="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>
                <a:solidFill>
                  <a:srgbClr val="575F63"/>
                </a:solidFill>
                <a:latin typeface="Palatino Linotype"/>
                <a:cs typeface="Palatino Linotype"/>
              </a:rPr>
              <a:t>math </a:t>
            </a:r>
            <a:r>
              <a:rPr lang="en-US"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an</a:t>
            </a:r>
            <a:r>
              <a:rPr lang="en-US" sz="2400" spc="-25" dirty="0">
                <a:solidFill>
                  <a:srgbClr val="575F63"/>
                </a:solidFill>
                <a:latin typeface="Palatino Linotype"/>
                <a:cs typeface="Palatino Linotype"/>
              </a:rPr>
              <a:t>d</a:t>
            </a:r>
            <a:r>
              <a:rPr lang="en-US"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/or </a:t>
            </a:r>
            <a:r>
              <a:rPr lang="en-US" sz="2400" dirty="0">
                <a:solidFill>
                  <a:srgbClr val="575F63"/>
                </a:solidFill>
                <a:latin typeface="Palatino Linotype"/>
                <a:cs typeface="Palatino Linotype"/>
              </a:rPr>
              <a:t>writi</a:t>
            </a:r>
            <a:r>
              <a:rPr lang="en-US"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lang="en-US" sz="2400" dirty="0">
                <a:solidFill>
                  <a:srgbClr val="575F63"/>
                </a:solidFill>
                <a:latin typeface="Palatino Linotype"/>
                <a:cs typeface="Palatino Linotype"/>
              </a:rPr>
              <a:t>g</a:t>
            </a:r>
            <a:r>
              <a:rPr lang="en-US" sz="2400" spc="1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4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ass</a:t>
            </a:r>
            <a:r>
              <a:rPr lang="en-US" sz="24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e</a:t>
            </a:r>
            <a:r>
              <a:rPr lang="en-US" sz="24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ss</a:t>
            </a:r>
            <a:r>
              <a:rPr lang="en-US" sz="2400" spc="-2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m</a:t>
            </a:r>
            <a:r>
              <a:rPr lang="en-US"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ents</a:t>
            </a:r>
          </a:p>
          <a:p>
            <a:pPr marL="12700" marR="337820">
              <a:lnSpc>
                <a:spcPts val="2590"/>
              </a:lnSpc>
              <a:spcBef>
                <a:spcPts val="535"/>
              </a:spcBef>
              <a:buClr>
                <a:srgbClr val="575F63"/>
              </a:buClr>
              <a:tabLst>
                <a:tab pos="355600" algn="l"/>
              </a:tabLst>
            </a:pPr>
            <a:endParaRPr lang="en-US" sz="2400" dirty="0" smtClean="0">
              <a:solidFill>
                <a:srgbClr val="575F63"/>
              </a:solidFill>
              <a:latin typeface="Palatino Linotype"/>
              <a:cs typeface="Palatino Linotype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Re</a:t>
            </a:r>
            <a:r>
              <a:rPr lang="en-US"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giste</a:t>
            </a:r>
            <a:r>
              <a:rPr lang="en-US" sz="2400" dirty="0">
                <a:solidFill>
                  <a:srgbClr val="575F63"/>
                </a:solidFill>
                <a:latin typeface="Palatino Linotype"/>
                <a:cs typeface="Palatino Linotype"/>
              </a:rPr>
              <a:t>r </a:t>
            </a:r>
            <a:r>
              <a:rPr lang="en-US"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for</a:t>
            </a:r>
            <a:r>
              <a:rPr lang="en-US" sz="240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PRSP</a:t>
            </a:r>
            <a:r>
              <a:rPr lang="en-US" sz="2400" spc="-5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>
                <a:solidFill>
                  <a:srgbClr val="575F63"/>
                </a:solidFill>
                <a:latin typeface="Palatino Linotype"/>
                <a:cs typeface="Palatino Linotype"/>
              </a:rPr>
              <a:t>301</a:t>
            </a:r>
          </a:p>
          <a:p>
            <a:pPr marL="12700">
              <a:lnSpc>
                <a:spcPct val="100000"/>
              </a:lnSpc>
              <a:spcBef>
                <a:spcPts val="290"/>
              </a:spcBef>
              <a:buClr>
                <a:srgbClr val="575F63"/>
              </a:buClr>
              <a:tabLst>
                <a:tab pos="355600" algn="l"/>
              </a:tabLst>
            </a:pPr>
            <a:r>
              <a:rPr lang="en-US" sz="24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	</a:t>
            </a:r>
            <a:r>
              <a:rPr lang="en-US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PRSP</a:t>
            </a:r>
            <a:r>
              <a:rPr lang="en-US" spc="-3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pc="-10" dirty="0">
                <a:solidFill>
                  <a:srgbClr val="575F63"/>
                </a:solidFill>
                <a:latin typeface="Palatino Linotype"/>
                <a:cs typeface="Palatino Linotype"/>
              </a:rPr>
              <a:t>301</a:t>
            </a:r>
            <a:r>
              <a:rPr lang="en-US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pc="-10" dirty="0">
                <a:solidFill>
                  <a:srgbClr val="575F63"/>
                </a:solidFill>
                <a:latin typeface="Palatino Linotype"/>
                <a:cs typeface="Palatino Linotype"/>
              </a:rPr>
              <a:t>also</a:t>
            </a:r>
            <a:r>
              <a:rPr lang="en-US" spc="-20" dirty="0">
                <a:solidFill>
                  <a:srgbClr val="575F63"/>
                </a:solidFill>
                <a:latin typeface="Palatino Linotype"/>
                <a:cs typeface="Palatino Linotype"/>
              </a:rPr>
              <a:t> m</a:t>
            </a:r>
            <a:r>
              <a:rPr lang="en-US" spc="-10" dirty="0">
                <a:solidFill>
                  <a:srgbClr val="575F63"/>
                </a:solidFill>
                <a:latin typeface="Palatino Linotype"/>
                <a:cs typeface="Palatino Linotype"/>
              </a:rPr>
              <a:t>ee</a:t>
            </a:r>
            <a:r>
              <a:rPr lang="en-US" spc="-15" dirty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lang="en-US" spc="-10" dirty="0">
                <a:solidFill>
                  <a:srgbClr val="575F63"/>
                </a:solidFill>
                <a:latin typeface="Palatino Linotype"/>
                <a:cs typeface="Palatino Linotype"/>
              </a:rPr>
              <a:t>s</a:t>
            </a:r>
            <a:r>
              <a:rPr lang="en-US" spc="-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pc="-15" dirty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lang="en-US" spc="-20" dirty="0">
                <a:solidFill>
                  <a:srgbClr val="575F63"/>
                </a:solidFill>
                <a:latin typeface="Palatino Linotype"/>
                <a:cs typeface="Palatino Linotype"/>
              </a:rPr>
              <a:t>h</a:t>
            </a:r>
            <a:r>
              <a:rPr lang="en-US" spc="-10" dirty="0">
                <a:solidFill>
                  <a:srgbClr val="575F63"/>
                </a:solidFill>
                <a:latin typeface="Palatino Linotype"/>
                <a:cs typeface="Palatino Linotype"/>
              </a:rPr>
              <a:t>e</a:t>
            </a:r>
            <a:r>
              <a:rPr lang="en-US" spc="2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Libe</a:t>
            </a:r>
            <a:r>
              <a:rPr lang="en-US" spc="-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r</a:t>
            </a:r>
            <a:r>
              <a:rPr lang="en-US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al 	Stu</a:t>
            </a:r>
            <a:r>
              <a:rPr lang="en-US" spc="-2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d</a:t>
            </a:r>
            <a:r>
              <a:rPr lang="en-US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ies</a:t>
            </a:r>
            <a:r>
              <a:rPr lang="en-US" spc="-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pc="-10" dirty="0">
                <a:solidFill>
                  <a:srgbClr val="575F63"/>
                </a:solidFill>
                <a:latin typeface="Palatino Linotype"/>
                <a:cs typeface="Palatino Linotype"/>
              </a:rPr>
              <a:t>po</a:t>
            </a:r>
            <a:r>
              <a:rPr lang="en-US" spc="-5" dirty="0">
                <a:solidFill>
                  <a:srgbClr val="575F63"/>
                </a:solidFill>
                <a:latin typeface="Palatino Linotype"/>
                <a:cs typeface="Palatino Linotype"/>
              </a:rPr>
              <a:t>r</a:t>
            </a:r>
            <a:r>
              <a:rPr lang="en-US" spc="-15" dirty="0">
                <a:solidFill>
                  <a:srgbClr val="575F63"/>
                </a:solidFill>
                <a:latin typeface="Palatino Linotype"/>
                <a:cs typeface="Palatino Linotype"/>
              </a:rPr>
              <a:t>tio</a:t>
            </a:r>
            <a:r>
              <a:rPr lang="en-US" spc="-10" dirty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lang="en-US" spc="1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of</a:t>
            </a:r>
            <a:r>
              <a:rPr lang="en-US" spc="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pc="-15" dirty="0">
                <a:solidFill>
                  <a:srgbClr val="575F63"/>
                </a:solidFill>
                <a:latin typeface="Palatino Linotype"/>
                <a:cs typeface="Palatino Linotype"/>
              </a:rPr>
              <a:t>GE</a:t>
            </a:r>
            <a:r>
              <a:rPr lang="en-US" spc="-20" dirty="0">
                <a:solidFill>
                  <a:srgbClr val="575F63"/>
                </a:solidFill>
                <a:latin typeface="Palatino Linotype"/>
                <a:cs typeface="Palatino Linotype"/>
              </a:rPr>
              <a:t>L</a:t>
            </a:r>
            <a:r>
              <a:rPr lang="en-US" spc="-10" dirty="0">
                <a:solidFill>
                  <a:srgbClr val="575F63"/>
                </a:solidFill>
                <a:latin typeface="Palatino Linotype"/>
                <a:cs typeface="Palatino Linotype"/>
              </a:rPr>
              <a:t>S</a:t>
            </a:r>
            <a:r>
              <a:rPr lang="en-US" spc="-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go</a:t>
            </a:r>
            <a:r>
              <a:rPr lang="en-US" spc="-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a</a:t>
            </a:r>
            <a:r>
              <a:rPr lang="en-US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ls</a:t>
            </a:r>
            <a:endParaRPr lang="en-US" spc="-10" dirty="0">
              <a:solidFill>
                <a:srgbClr val="575F63"/>
              </a:solidFill>
              <a:latin typeface="Palatino Linotype"/>
              <a:cs typeface="Palatino Linotype"/>
            </a:endParaRPr>
          </a:p>
          <a:p>
            <a:pPr marL="12700" marR="337820">
              <a:lnSpc>
                <a:spcPts val="2590"/>
              </a:lnSpc>
              <a:spcBef>
                <a:spcPts val="535"/>
              </a:spcBef>
              <a:buClr>
                <a:srgbClr val="575F63"/>
              </a:buClr>
              <a:tabLst>
                <a:tab pos="355600" algn="l"/>
              </a:tabLst>
            </a:pPr>
            <a:endParaRPr lang="en-US" sz="2400" dirty="0">
              <a:latin typeface="Palatino Linotype"/>
              <a:cs typeface="Palatino Linotype"/>
            </a:endParaRPr>
          </a:p>
          <a:p>
            <a:pPr marL="355600">
              <a:lnSpc>
                <a:spcPts val="2735"/>
              </a:lnSpc>
            </a:pPr>
            <a:endParaRPr sz="2400" dirty="0">
              <a:latin typeface="Palatino Linotype"/>
              <a:cs typeface="Palatino Linotype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79550">
              <a:lnSpc>
                <a:spcPct val="100000"/>
              </a:lnSpc>
            </a:pPr>
            <a:r>
              <a:rPr dirty="0">
                <a:latin typeface="Palatino Linotype"/>
                <a:cs typeface="Palatino Linotype"/>
              </a:rPr>
              <a:t>What</a:t>
            </a:r>
            <a:r>
              <a:rPr spc="-509" dirty="0">
                <a:latin typeface="Palatino Linotype"/>
                <a:cs typeface="Palatino Linotype"/>
              </a:rPr>
              <a:t>’</a:t>
            </a:r>
            <a:r>
              <a:rPr dirty="0">
                <a:latin typeface="Palatino Linotype"/>
                <a:cs typeface="Palatino Linotype"/>
              </a:rPr>
              <a:t>s</a:t>
            </a:r>
            <a:r>
              <a:rPr spc="10" dirty="0">
                <a:latin typeface="Palatino Linotype"/>
                <a:cs typeface="Palatino Linotype"/>
              </a:rPr>
              <a:t> </a:t>
            </a:r>
            <a:r>
              <a:rPr dirty="0">
                <a:latin typeface="Palatino Linotype"/>
                <a:cs typeface="Palatino Linotype"/>
              </a:rPr>
              <a:t>next?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5569" y="614734"/>
            <a:ext cx="8437245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4800" dirty="0" smtClean="0">
                <a:solidFill>
                  <a:srgbClr val="42558D"/>
                </a:solidFill>
                <a:latin typeface="Palatino Linotype"/>
                <a:cs typeface="Palatino Linotype"/>
              </a:rPr>
              <a:t>What </a:t>
            </a:r>
            <a:r>
              <a:rPr sz="4800" spc="-25" dirty="0">
                <a:solidFill>
                  <a:srgbClr val="42558D"/>
                </a:solidFill>
                <a:latin typeface="Palatino Linotype"/>
                <a:cs typeface="Palatino Linotype"/>
              </a:rPr>
              <a:t>should</a:t>
            </a:r>
            <a:r>
              <a:rPr sz="4800" spc="10" dirty="0">
                <a:solidFill>
                  <a:srgbClr val="42558D"/>
                </a:solidFill>
                <a:latin typeface="Palatino Linotype"/>
                <a:cs typeface="Palatino Linotype"/>
              </a:rPr>
              <a:t> </a:t>
            </a:r>
            <a:r>
              <a:rPr sz="4800" spc="-20" dirty="0">
                <a:solidFill>
                  <a:srgbClr val="42558D"/>
                </a:solidFill>
                <a:latin typeface="Palatino Linotype"/>
                <a:cs typeface="Palatino Linotype"/>
              </a:rPr>
              <a:t>I</a:t>
            </a:r>
            <a:r>
              <a:rPr sz="4800" dirty="0">
                <a:solidFill>
                  <a:srgbClr val="42558D"/>
                </a:solidFill>
                <a:latin typeface="Palatino Linotype"/>
                <a:cs typeface="Palatino Linotype"/>
              </a:rPr>
              <a:t> </a:t>
            </a:r>
            <a:r>
              <a:rPr sz="4800" spc="-5" dirty="0">
                <a:solidFill>
                  <a:srgbClr val="42558D"/>
                </a:solidFill>
                <a:latin typeface="Palatino Linotype"/>
                <a:cs typeface="Palatino Linotype"/>
              </a:rPr>
              <a:t>registe</a:t>
            </a:r>
            <a:r>
              <a:rPr sz="4800" dirty="0">
                <a:solidFill>
                  <a:srgbClr val="42558D"/>
                </a:solidFill>
                <a:latin typeface="Palatino Linotype"/>
                <a:cs typeface="Palatino Linotype"/>
              </a:rPr>
              <a:t>r </a:t>
            </a:r>
            <a:r>
              <a:rPr sz="4800" spc="-25" dirty="0">
                <a:solidFill>
                  <a:srgbClr val="42558D"/>
                </a:solidFill>
                <a:latin typeface="Palatino Linotype"/>
                <a:cs typeface="Palatino Linotype"/>
              </a:rPr>
              <a:t>fo</a:t>
            </a:r>
            <a:r>
              <a:rPr sz="4800" spc="5" dirty="0">
                <a:solidFill>
                  <a:srgbClr val="42558D"/>
                </a:solidFill>
                <a:latin typeface="Palatino Linotype"/>
                <a:cs typeface="Palatino Linotype"/>
              </a:rPr>
              <a:t>r</a:t>
            </a:r>
            <a:r>
              <a:rPr sz="4800" spc="-25" dirty="0">
                <a:solidFill>
                  <a:srgbClr val="42558D"/>
                </a:solidFill>
                <a:latin typeface="Palatino Linotype"/>
                <a:cs typeface="Palatino Linotype"/>
              </a:rPr>
              <a:t>?</a:t>
            </a:r>
            <a:endParaRPr sz="4800" dirty="0">
              <a:latin typeface="Palatino Linotype"/>
              <a:cs typeface="Palatino Linotyp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4400" y="2057400"/>
            <a:ext cx="7486650" cy="3877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36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Register for PRSP 301 </a:t>
            </a:r>
            <a:r>
              <a:rPr lang="en-US" sz="3600" i="1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Educational Philosophy and Planning </a:t>
            </a:r>
            <a:r>
              <a:rPr lang="en-US" sz="36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in your first semester.</a:t>
            </a:r>
          </a:p>
          <a:p>
            <a:pPr marL="12700" marR="5080">
              <a:lnSpc>
                <a:spcPct val="100000"/>
              </a:lnSpc>
            </a:pPr>
            <a:endParaRPr lang="en-US" sz="3600" dirty="0">
              <a:solidFill>
                <a:srgbClr val="575F63"/>
              </a:solidFill>
              <a:latin typeface="Palatino Linotype"/>
              <a:cs typeface="Palatino Linotype"/>
            </a:endParaRPr>
          </a:p>
          <a:p>
            <a:pPr marL="12700" marR="5080">
              <a:lnSpc>
                <a:spcPct val="100000"/>
              </a:lnSpc>
            </a:pPr>
            <a:r>
              <a:rPr sz="36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If</a:t>
            </a:r>
            <a:r>
              <a:rPr sz="3600" spc="-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3600" spc="-45" dirty="0">
                <a:solidFill>
                  <a:srgbClr val="575F63"/>
                </a:solidFill>
                <a:latin typeface="Palatino Linotype"/>
                <a:cs typeface="Palatino Linotype"/>
              </a:rPr>
              <a:t>y</a:t>
            </a:r>
            <a:r>
              <a:rPr sz="3600" dirty="0">
                <a:solidFill>
                  <a:srgbClr val="575F63"/>
                </a:solidFill>
                <a:latin typeface="Palatino Linotype"/>
                <a:cs typeface="Palatino Linotype"/>
              </a:rPr>
              <a:t>ou</a:t>
            </a:r>
            <a:r>
              <a:rPr sz="3600" spc="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36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are considering </a:t>
            </a:r>
            <a:r>
              <a:rPr sz="3600" spc="-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ta</a:t>
            </a:r>
            <a:r>
              <a:rPr sz="36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k</a:t>
            </a:r>
            <a:r>
              <a:rPr lang="en-US" sz="36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ing</a:t>
            </a:r>
            <a:r>
              <a:rPr sz="3600" spc="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3600" dirty="0">
                <a:solidFill>
                  <a:srgbClr val="575F63"/>
                </a:solidFill>
                <a:latin typeface="Palatino Linotype"/>
                <a:cs typeface="Palatino Linotype"/>
              </a:rPr>
              <a:t>more</a:t>
            </a:r>
            <a:r>
              <a:rPr sz="3600" spc="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36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sz="36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h</a:t>
            </a:r>
            <a:r>
              <a:rPr sz="3600" dirty="0">
                <a:solidFill>
                  <a:srgbClr val="575F63"/>
                </a:solidFill>
                <a:latin typeface="Palatino Linotype"/>
                <a:cs typeface="Palatino Linotype"/>
              </a:rPr>
              <a:t>an </a:t>
            </a:r>
            <a:r>
              <a:rPr sz="36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o</a:t>
            </a:r>
            <a:r>
              <a:rPr sz="3600" spc="-25" dirty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sz="3600" dirty="0">
                <a:solidFill>
                  <a:srgbClr val="575F63"/>
                </a:solidFill>
                <a:latin typeface="Palatino Linotype"/>
                <a:cs typeface="Palatino Linotype"/>
              </a:rPr>
              <a:t>e</a:t>
            </a:r>
            <a:r>
              <a:rPr sz="3600" spc="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36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cours</a:t>
            </a:r>
            <a:r>
              <a:rPr sz="3600" dirty="0">
                <a:solidFill>
                  <a:srgbClr val="575F63"/>
                </a:solidFill>
                <a:latin typeface="Palatino Linotype"/>
                <a:cs typeface="Palatino Linotype"/>
              </a:rPr>
              <a:t>e,</a:t>
            </a:r>
            <a:r>
              <a:rPr sz="36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36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please talk with your academic advisor. </a:t>
            </a:r>
            <a:endParaRPr sz="3600" dirty="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807" y="614734"/>
            <a:ext cx="6374384" cy="738664"/>
          </a:xfrm>
        </p:spPr>
        <p:txBody>
          <a:bodyPr/>
          <a:lstStyle/>
          <a:p>
            <a:pPr algn="ctr"/>
            <a:r>
              <a:rPr lang="en-US" dirty="0" smtClean="0"/>
              <a:t>Contact Us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905000"/>
            <a:ext cx="784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College of Individualized Studies Advising Center</a:t>
            </a:r>
          </a:p>
          <a:p>
            <a:endParaRPr lang="en-US" dirty="0" smtClean="0"/>
          </a:p>
          <a:p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Advising Center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Jane Krueger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hlinkClick r:id="rId2"/>
              </a:rPr>
              <a:t>jane.krueger@metrostate.edu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 	651-793-1783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Professional Academic Advisors</a:t>
            </a:r>
          </a:p>
          <a:p>
            <a:endParaRPr lang="en-US" u="sng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Tonia Baxter 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hlinkClick r:id="rId3"/>
              </a:rPr>
              <a:t>tonia.baxter@metrostate.edu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 	651-793-1780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Stanley Hatcher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hlinkClick r:id="rId4"/>
              </a:rPr>
              <a:t>stanley.hatcher@metrostate.edu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 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651-793-1785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Britney Iacono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hlinkClick r:id="rId5"/>
              </a:rPr>
              <a:t>britney.iacono@metrostate.edu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 	651-793-1784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Student-Directed Learning Advisor and Coordinator</a:t>
            </a:r>
          </a:p>
          <a:p>
            <a:endParaRPr lang="en-US" u="sng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Marcia Anderson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hlinkClick r:id="rId6"/>
              </a:rPr>
              <a:t>marcia.Anderson@metrostate.edu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 	651-793-1772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728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807" y="614734"/>
            <a:ext cx="6374384" cy="738664"/>
          </a:xfrm>
        </p:spPr>
        <p:txBody>
          <a:bodyPr/>
          <a:lstStyle/>
          <a:p>
            <a:pPr algn="ctr"/>
            <a:r>
              <a:rPr lang="en-US" dirty="0" smtClean="0"/>
              <a:t>Contact Us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1557523"/>
            <a:ext cx="7988299" cy="3046988"/>
          </a:xfrm>
        </p:spPr>
        <p:txBody>
          <a:bodyPr/>
          <a:lstStyle/>
          <a:p>
            <a:endParaRPr lang="en-US" sz="1800" i="0" u="sng" dirty="0" smtClean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endParaRPr lang="en-US" sz="1800" i="0" u="sng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endParaRPr lang="en-US" sz="1800" i="0" u="sng" dirty="0" smtClean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r>
              <a:rPr lang="en-US" sz="1800" i="0" u="sng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Faculty </a:t>
            </a:r>
            <a:r>
              <a:rPr lang="en-US" sz="1800" i="0" u="sng" dirty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Academic </a:t>
            </a:r>
            <a:r>
              <a:rPr lang="en-US" sz="1800" i="0" u="sng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Advisors</a:t>
            </a:r>
            <a:endParaRPr lang="en-US" dirty="0" smtClean="0"/>
          </a:p>
          <a:p>
            <a:endParaRPr lang="en-US" sz="1800" i="0" dirty="0" smtClean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  <a:p>
            <a:r>
              <a:rPr lang="en-US" sz="1800" i="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Sheila Kunkle		</a:t>
            </a:r>
            <a:r>
              <a:rPr lang="en-US" sz="1800" i="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hlinkClick r:id="rId2"/>
              </a:rPr>
              <a:t>sheila.kunkle@metrostate.edu</a:t>
            </a:r>
            <a:r>
              <a:rPr lang="en-US" sz="1800" i="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 	651-793-1779</a:t>
            </a:r>
          </a:p>
          <a:p>
            <a:r>
              <a:rPr lang="en-US" sz="1800" i="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Carol Lacey		</a:t>
            </a:r>
            <a:r>
              <a:rPr lang="en-US" sz="1800" i="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hlinkClick r:id="rId3"/>
              </a:rPr>
              <a:t>carol.lacey@metrostate.edu</a:t>
            </a:r>
            <a:r>
              <a:rPr lang="en-US" sz="1800" i="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 	651-793-1787</a:t>
            </a:r>
          </a:p>
          <a:p>
            <a:r>
              <a:rPr lang="en-US" sz="1800" i="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Gemma Punti		</a:t>
            </a:r>
            <a:r>
              <a:rPr lang="en-US" sz="1800" i="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hlinkClick r:id="rId4"/>
              </a:rPr>
              <a:t>gemma.punti@metrostate.edu</a:t>
            </a:r>
            <a:r>
              <a:rPr lang="en-US" sz="1800" i="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 	651-793-1735</a:t>
            </a:r>
          </a:p>
          <a:p>
            <a:r>
              <a:rPr lang="en-US" sz="1800" i="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Richard Bohannon	</a:t>
            </a:r>
            <a:r>
              <a:rPr lang="en-US" sz="1800" i="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hlinkClick r:id="rId5"/>
              </a:rPr>
              <a:t>richard.bohannon@metrostate.edu</a:t>
            </a:r>
            <a:r>
              <a:rPr lang="en-US" sz="1800" i="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 	651-793-1417</a:t>
            </a:r>
          </a:p>
          <a:p>
            <a:r>
              <a:rPr lang="en-US" sz="1800" i="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Daniel Woldeab		</a:t>
            </a:r>
            <a:r>
              <a:rPr lang="en-US" sz="1800" i="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  <a:hlinkClick r:id="rId6"/>
              </a:rPr>
              <a:t>daniel.woldeab@metrostate.edu</a:t>
            </a:r>
            <a:r>
              <a:rPr lang="en-US" sz="1800" i="0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 	651-793-1781</a:t>
            </a:r>
          </a:p>
          <a:p>
            <a:endParaRPr lang="en-US" sz="1800" i="0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897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5175" y="1671612"/>
            <a:ext cx="4140835" cy="3444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15315" indent="-342900">
              <a:lnSpc>
                <a:spcPts val="2590"/>
              </a:lnSpc>
              <a:spcBef>
                <a:spcPts val="560"/>
              </a:spcBef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I</a:t>
            </a:r>
            <a:r>
              <a:rPr lang="en-US" sz="2400" spc="-25" dirty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lang="en-US"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div</a:t>
            </a:r>
            <a:r>
              <a:rPr lang="en-US" sz="24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i</a:t>
            </a:r>
            <a:r>
              <a:rPr lang="en-US"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dualized</a:t>
            </a:r>
            <a:r>
              <a:rPr lang="en-US" sz="2400" spc="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B.A.</a:t>
            </a:r>
            <a:r>
              <a:rPr lang="en-US"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>
                <a:solidFill>
                  <a:srgbClr val="575F63"/>
                </a:solidFill>
                <a:latin typeface="Palatino Linotype"/>
                <a:cs typeface="Palatino Linotype"/>
              </a:rPr>
              <a:t>learn</a:t>
            </a:r>
            <a:r>
              <a:rPr lang="en-US"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i</a:t>
            </a:r>
            <a:r>
              <a:rPr lang="en-US" sz="2400" dirty="0">
                <a:solidFill>
                  <a:srgbClr val="575F63"/>
                </a:solidFill>
                <a:latin typeface="Palatino Linotype"/>
                <a:cs typeface="Palatino Linotype"/>
              </a:rPr>
              <a:t>ng</a:t>
            </a:r>
            <a:r>
              <a:rPr lang="en-US" sz="2400" spc="1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4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outcomes</a:t>
            </a:r>
            <a:endParaRPr lang="en-US" sz="2400" dirty="0" smtClean="0">
              <a:latin typeface="Palatino Linotype"/>
              <a:cs typeface="Palatino Linotype"/>
            </a:endParaRPr>
          </a:p>
          <a:p>
            <a:pPr marL="469900" marR="882650" lvl="1" algn="just">
              <a:lnSpc>
                <a:spcPct val="110000"/>
              </a:lnSpc>
              <a:spcBef>
                <a:spcPts val="15"/>
              </a:spcBef>
              <a:buClr>
                <a:srgbClr val="575F63"/>
              </a:buClr>
              <a:buFont typeface="Courier New"/>
              <a:buChar char="o"/>
              <a:tabLst>
                <a:tab pos="756920" algn="l"/>
              </a:tabLst>
            </a:pPr>
            <a:r>
              <a:rPr lang="en-US" sz="16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  Stu</a:t>
            </a:r>
            <a:r>
              <a:rPr lang="en-US" sz="1600" spc="-2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d</a:t>
            </a:r>
            <a:r>
              <a:rPr lang="en-US" sz="16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en</a:t>
            </a:r>
            <a:r>
              <a:rPr lang="en-US" sz="1600" spc="-2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lang="en-US" sz="16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-</a:t>
            </a:r>
            <a:r>
              <a:rPr lang="en-US" sz="16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defined</a:t>
            </a:r>
            <a:r>
              <a:rPr lang="en-US" sz="1600" spc="4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16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focus</a:t>
            </a:r>
            <a:r>
              <a:rPr lang="en-US" sz="16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</a:p>
          <a:p>
            <a:pPr marL="469900" marR="882650" lvl="1" algn="just">
              <a:lnSpc>
                <a:spcPct val="110000"/>
              </a:lnSpc>
              <a:spcBef>
                <a:spcPts val="15"/>
              </a:spcBef>
              <a:buClr>
                <a:srgbClr val="575F63"/>
              </a:buClr>
              <a:buFont typeface="Courier New"/>
              <a:buChar char="o"/>
              <a:tabLst>
                <a:tab pos="756920" algn="l"/>
              </a:tabLst>
            </a:pPr>
            <a:r>
              <a:rPr lang="en-US" sz="1600" spc="340" dirty="0" smtClean="0">
                <a:solidFill>
                  <a:srgbClr val="575F63"/>
                </a:solidFill>
                <a:latin typeface="Courier New"/>
                <a:cs typeface="Courier New"/>
              </a:rPr>
              <a:t> </a:t>
            </a:r>
            <a:r>
              <a:rPr lang="en-US" sz="16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Self</a:t>
            </a:r>
            <a:r>
              <a:rPr lang="en-US" sz="16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-</a:t>
            </a:r>
            <a:r>
              <a:rPr lang="en-US" sz="16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directed</a:t>
            </a:r>
            <a:r>
              <a:rPr lang="en-US" sz="1600" spc="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16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lear</a:t>
            </a:r>
            <a:r>
              <a:rPr lang="en-US" sz="16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lang="en-US" sz="16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ing</a:t>
            </a:r>
            <a:r>
              <a:rPr lang="en-US" sz="16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endParaRPr lang="en-US" sz="1600" spc="-5" dirty="0" smtClean="0">
              <a:solidFill>
                <a:srgbClr val="575F63"/>
              </a:solidFill>
              <a:latin typeface="Palatino Linotype"/>
              <a:cs typeface="Palatino Linotype"/>
            </a:endParaRPr>
          </a:p>
          <a:p>
            <a:pPr marL="469900" marR="882650" lvl="1" algn="just">
              <a:lnSpc>
                <a:spcPct val="110000"/>
              </a:lnSpc>
              <a:spcBef>
                <a:spcPts val="15"/>
              </a:spcBef>
              <a:buClr>
                <a:srgbClr val="575F63"/>
              </a:buClr>
              <a:buFont typeface="Courier New"/>
              <a:buChar char="o"/>
              <a:tabLst>
                <a:tab pos="756920" algn="l"/>
              </a:tabLst>
            </a:pPr>
            <a:r>
              <a:rPr lang="en-US" sz="1600" spc="340" dirty="0" smtClean="0">
                <a:solidFill>
                  <a:srgbClr val="575F63"/>
                </a:solidFill>
                <a:latin typeface="Courier New"/>
                <a:cs typeface="Courier New"/>
              </a:rPr>
              <a:t> </a:t>
            </a:r>
            <a:r>
              <a:rPr lang="en-US" sz="16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Lifel</a:t>
            </a:r>
            <a:r>
              <a:rPr lang="en-US" sz="16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o</a:t>
            </a:r>
            <a:r>
              <a:rPr lang="en-US" sz="16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lang="en-US" sz="16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g</a:t>
            </a:r>
            <a:r>
              <a:rPr lang="en-US" sz="1600" spc="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16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lear</a:t>
            </a:r>
            <a:r>
              <a:rPr lang="en-US" sz="16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lang="en-US" sz="16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ing</a:t>
            </a:r>
            <a:endParaRPr lang="en-US" sz="1600" dirty="0">
              <a:latin typeface="Palatino Linotype"/>
              <a:cs typeface="Palatino Linotype"/>
            </a:endParaRPr>
          </a:p>
          <a:p>
            <a:pPr marL="756285" lvl="1" indent="-286385" algn="just">
              <a:lnSpc>
                <a:spcPts val="1825"/>
              </a:lnSpc>
              <a:spcBef>
                <a:spcPts val="190"/>
              </a:spcBef>
              <a:buClr>
                <a:srgbClr val="575F63"/>
              </a:buClr>
              <a:buFont typeface="Courier New"/>
              <a:buChar char="o"/>
              <a:tabLst>
                <a:tab pos="756920" algn="l"/>
              </a:tabLst>
            </a:pPr>
            <a:r>
              <a:rPr lang="en-US" sz="16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Sel</a:t>
            </a:r>
            <a:r>
              <a:rPr lang="en-US" sz="16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f-</a:t>
            </a:r>
            <a:r>
              <a:rPr lang="en-US" sz="16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reflec</a:t>
            </a:r>
            <a:r>
              <a:rPr lang="en-US" sz="1600" spc="-2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lang="en-US" sz="1600" spc="-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i</a:t>
            </a:r>
            <a:r>
              <a:rPr lang="en-US" sz="1600" spc="-3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v</a:t>
            </a:r>
            <a:r>
              <a:rPr lang="en-US" sz="16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e lear</a:t>
            </a:r>
            <a:r>
              <a:rPr lang="en-US" sz="16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lang="en-US" sz="16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ing</a:t>
            </a:r>
            <a:endParaRPr lang="en-US" sz="1600" dirty="0">
              <a:latin typeface="Palatino Linotype"/>
              <a:cs typeface="Palatino Linotype"/>
            </a:endParaRPr>
          </a:p>
          <a:p>
            <a:pPr marL="355600" marR="378460" indent="-342900">
              <a:lnSpc>
                <a:spcPct val="100000"/>
              </a:lnSpc>
              <a:spcBef>
                <a:spcPts val="575"/>
              </a:spcBef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What 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can</a:t>
            </a:r>
            <a:r>
              <a:rPr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45" dirty="0">
                <a:solidFill>
                  <a:srgbClr val="575F63"/>
                </a:solidFill>
                <a:latin typeface="Palatino Linotype"/>
                <a:cs typeface="Palatino Linotype"/>
              </a:rPr>
              <a:t>y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ou</a:t>
            </a:r>
            <a:r>
              <a:rPr sz="2400" spc="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do</a:t>
            </a:r>
            <a:r>
              <a:rPr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wi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h an 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I</a:t>
            </a:r>
            <a:r>
              <a:rPr sz="2400" spc="-25" dirty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div</a:t>
            </a:r>
            <a:r>
              <a:rPr sz="24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i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dualized</a:t>
            </a:r>
            <a:r>
              <a:rPr sz="2400" spc="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B.A</a:t>
            </a:r>
            <a:r>
              <a:rPr sz="24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.?</a:t>
            </a:r>
            <a:endParaRPr lang="en-US" sz="2400" spc="-15" dirty="0" smtClean="0">
              <a:solidFill>
                <a:srgbClr val="575F63"/>
              </a:solidFill>
              <a:latin typeface="Palatino Linotype"/>
              <a:cs typeface="Palatino Linotype"/>
            </a:endParaRPr>
          </a:p>
          <a:p>
            <a:pPr marL="355600" marR="378460" indent="-342900">
              <a:lnSpc>
                <a:spcPct val="100000"/>
              </a:lnSpc>
              <a:spcBef>
                <a:spcPts val="575"/>
              </a:spcBef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sz="24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Next steps</a:t>
            </a:r>
            <a:endParaRPr sz="2400" dirty="0">
              <a:latin typeface="Palatino Linotype"/>
              <a:cs typeface="Palatino Linotype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Contact us</a:t>
            </a:r>
            <a:endParaRPr sz="2400" dirty="0">
              <a:latin typeface="Palatino Linotype"/>
              <a:cs typeface="Palatino Linotyp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1634902"/>
            <a:ext cx="3157220" cy="687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ts val="2600"/>
              </a:lnSpc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Why 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cho</a:t>
            </a:r>
            <a:r>
              <a:rPr sz="2400" spc="-25" dirty="0">
                <a:solidFill>
                  <a:srgbClr val="575F63"/>
                </a:solidFill>
                <a:latin typeface="Palatino Linotype"/>
                <a:cs typeface="Palatino Linotype"/>
              </a:rPr>
              <a:t>o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se</a:t>
            </a:r>
            <a:r>
              <a:rPr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an 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I</a:t>
            </a:r>
            <a:r>
              <a:rPr sz="2400" spc="-25" dirty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div</a:t>
            </a:r>
            <a:r>
              <a:rPr sz="24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i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dualized</a:t>
            </a:r>
            <a:r>
              <a:rPr sz="2400" spc="1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B.A.?</a:t>
            </a:r>
            <a:endParaRPr sz="2400" dirty="0">
              <a:latin typeface="Palatino Linotype"/>
              <a:cs typeface="Palatino Linotyp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2344462"/>
            <a:ext cx="3632200" cy="32008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56285" indent="-286385" algn="just">
              <a:lnSpc>
                <a:spcPct val="100000"/>
              </a:lnSpc>
              <a:buClr>
                <a:srgbClr val="575F63"/>
              </a:buClr>
              <a:buFont typeface="Courier New"/>
              <a:buChar char="o"/>
              <a:tabLst>
                <a:tab pos="756920" algn="l"/>
              </a:tabLst>
            </a:pPr>
            <a:r>
              <a:rPr sz="1600" spc="-114" dirty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sz="16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op</a:t>
            </a:r>
            <a:r>
              <a:rPr sz="16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16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5</a:t>
            </a:r>
            <a:r>
              <a:rPr sz="16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16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reaso</a:t>
            </a:r>
            <a:r>
              <a:rPr sz="16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sz="16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s</a:t>
            </a:r>
            <a:endParaRPr sz="1600" dirty="0">
              <a:latin typeface="Wingdings"/>
              <a:cs typeface="Wingdings"/>
            </a:endParaRPr>
          </a:p>
          <a:p>
            <a:pPr marL="355600" indent="-342900">
              <a:lnSpc>
                <a:spcPct val="100000"/>
              </a:lnSpc>
              <a:spcBef>
                <a:spcPts val="204"/>
              </a:spcBef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W</a:t>
            </a:r>
            <a:r>
              <a:rPr sz="24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h</a:t>
            </a:r>
            <a:r>
              <a:rPr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at</a:t>
            </a:r>
            <a:r>
              <a:rPr sz="2400" spc="-254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’</a:t>
            </a:r>
            <a:r>
              <a:rPr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s</a:t>
            </a:r>
            <a:r>
              <a:rPr sz="24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h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e</a:t>
            </a:r>
            <a:r>
              <a:rPr sz="2400" spc="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bott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o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m</a:t>
            </a:r>
            <a:r>
              <a:rPr sz="2400" spc="2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li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e?</a:t>
            </a:r>
            <a:endParaRPr sz="2400" dirty="0">
              <a:latin typeface="Palatino Linotype"/>
              <a:cs typeface="Palatino Linotype"/>
            </a:endParaRPr>
          </a:p>
          <a:p>
            <a:pPr marL="756285" lvl="1" indent="-286385" algn="just">
              <a:lnSpc>
                <a:spcPct val="100000"/>
              </a:lnSpc>
              <a:spcBef>
                <a:spcPts val="245"/>
              </a:spcBef>
              <a:buClr>
                <a:srgbClr val="575F63"/>
              </a:buClr>
              <a:buFont typeface="Courier New"/>
              <a:buChar char="o"/>
              <a:tabLst>
                <a:tab pos="756920" algn="l"/>
              </a:tabLst>
            </a:pPr>
            <a:r>
              <a:rPr lang="en-US" sz="16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Credit requirements</a:t>
            </a:r>
          </a:p>
          <a:p>
            <a:pPr marL="756285" lvl="1" indent="-286385" algn="just">
              <a:lnSpc>
                <a:spcPct val="100000"/>
              </a:lnSpc>
              <a:spcBef>
                <a:spcPts val="245"/>
              </a:spcBef>
              <a:buClr>
                <a:srgbClr val="575F63"/>
              </a:buClr>
              <a:buFont typeface="Courier New"/>
              <a:buChar char="o"/>
              <a:tabLst>
                <a:tab pos="756920" algn="l"/>
              </a:tabLst>
            </a:pPr>
            <a:r>
              <a:rPr sz="16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GE</a:t>
            </a:r>
            <a:r>
              <a:rPr sz="1600" spc="-2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L</a:t>
            </a:r>
            <a:r>
              <a:rPr sz="16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S</a:t>
            </a:r>
            <a:r>
              <a:rPr sz="1600" spc="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16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requir</a:t>
            </a:r>
            <a:r>
              <a:rPr sz="16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e</a:t>
            </a:r>
            <a:r>
              <a:rPr sz="16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m</a:t>
            </a:r>
            <a:r>
              <a:rPr sz="16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en</a:t>
            </a:r>
            <a:r>
              <a:rPr sz="16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sz="16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s</a:t>
            </a:r>
            <a:endParaRPr sz="1600" dirty="0">
              <a:latin typeface="Palatino Linotype"/>
              <a:cs typeface="Palatino Linotype"/>
            </a:endParaRPr>
          </a:p>
          <a:p>
            <a:pPr marL="756285" lvl="1" indent="-286385" algn="just">
              <a:lnSpc>
                <a:spcPct val="100000"/>
              </a:lnSpc>
              <a:spcBef>
                <a:spcPts val="190"/>
              </a:spcBef>
              <a:buClr>
                <a:srgbClr val="575F63"/>
              </a:buClr>
              <a:buFont typeface="Courier New"/>
              <a:buChar char="o"/>
              <a:tabLst>
                <a:tab pos="756920" algn="l"/>
              </a:tabLst>
            </a:pPr>
            <a:r>
              <a:rPr sz="16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Pr</a:t>
            </a:r>
            <a:r>
              <a:rPr sz="16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o</a:t>
            </a:r>
            <a:r>
              <a:rPr sz="16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g</a:t>
            </a:r>
            <a:r>
              <a:rPr sz="16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ram</a:t>
            </a:r>
            <a:r>
              <a:rPr sz="160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16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requir</a:t>
            </a:r>
            <a:r>
              <a:rPr sz="16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e</a:t>
            </a:r>
            <a:r>
              <a:rPr sz="16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m</a:t>
            </a:r>
            <a:r>
              <a:rPr sz="16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en</a:t>
            </a:r>
            <a:r>
              <a:rPr sz="16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sz="16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s</a:t>
            </a:r>
            <a:endParaRPr sz="1600" dirty="0">
              <a:latin typeface="Palatino Linotype"/>
              <a:cs typeface="Palatino Linotype"/>
            </a:endParaRPr>
          </a:p>
          <a:p>
            <a:pPr marL="355600" marR="615315" indent="-342900">
              <a:lnSpc>
                <a:spcPts val="2590"/>
              </a:lnSpc>
              <a:spcBef>
                <a:spcPts val="560"/>
              </a:spcBef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sz="2400" dirty="0">
                <a:solidFill>
                  <a:srgbClr val="575F63"/>
                </a:solidFill>
                <a:latin typeface="Palatino Linotype"/>
                <a:cs typeface="Palatino Linotype"/>
              </a:rPr>
              <a:t>W</a:t>
            </a:r>
            <a:r>
              <a:rPr lang="en-US"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h</a:t>
            </a:r>
            <a:r>
              <a:rPr lang="en-US" sz="2400" dirty="0">
                <a:solidFill>
                  <a:srgbClr val="575F63"/>
                </a:solidFill>
                <a:latin typeface="Palatino Linotype"/>
                <a:cs typeface="Palatino Linotype"/>
              </a:rPr>
              <a:t>at hap</a:t>
            </a:r>
            <a:r>
              <a:rPr lang="en-US"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p</a:t>
            </a:r>
            <a:r>
              <a:rPr lang="en-US" sz="2400" dirty="0">
                <a:solidFill>
                  <a:srgbClr val="575F63"/>
                </a:solidFill>
                <a:latin typeface="Palatino Linotype"/>
                <a:cs typeface="Palatino Linotype"/>
              </a:rPr>
              <a:t>ens </a:t>
            </a:r>
            <a:r>
              <a:rPr lang="en-US"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i</a:t>
            </a:r>
            <a:r>
              <a:rPr lang="en-US" sz="2400" dirty="0">
                <a:solidFill>
                  <a:srgbClr val="575F63"/>
                </a:solidFill>
                <a:latin typeface="Palatino Linotype"/>
                <a:cs typeface="Palatino Linotype"/>
              </a:rPr>
              <a:t>n P</a:t>
            </a:r>
            <a:r>
              <a:rPr lang="en-US" sz="2400" spc="5" dirty="0">
                <a:solidFill>
                  <a:srgbClr val="575F63"/>
                </a:solidFill>
                <a:latin typeface="Palatino Linotype"/>
                <a:cs typeface="Palatino Linotype"/>
              </a:rPr>
              <a:t>R</a:t>
            </a:r>
            <a:r>
              <a:rPr lang="en-US" sz="2400" dirty="0">
                <a:solidFill>
                  <a:srgbClr val="575F63"/>
                </a:solidFill>
                <a:latin typeface="Palatino Linotype"/>
                <a:cs typeface="Palatino Linotype"/>
              </a:rPr>
              <a:t>SP</a:t>
            </a:r>
            <a:r>
              <a:rPr lang="en-US" sz="2400" spc="-6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301</a:t>
            </a:r>
            <a:r>
              <a:rPr lang="en-US" sz="240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– </a:t>
            </a:r>
            <a:r>
              <a:rPr lang="en-US" sz="2400" i="1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Educational Philosophy &amp; Planning?</a:t>
            </a:r>
            <a:endParaRPr lang="en-US" sz="2400" i="1" dirty="0">
              <a:latin typeface="Palatino Linotype"/>
              <a:cs typeface="Palatino Linotype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2205">
              <a:lnSpc>
                <a:spcPct val="100000"/>
              </a:lnSpc>
            </a:pPr>
            <a:r>
              <a:rPr spc="-25" dirty="0"/>
              <a:t>Brief</a:t>
            </a:r>
            <a:r>
              <a:rPr spc="20" dirty="0"/>
              <a:t> </a:t>
            </a:r>
            <a:r>
              <a:rPr spc="-5" dirty="0"/>
              <a:t>O</a:t>
            </a:r>
            <a:r>
              <a:rPr spc="-90" dirty="0"/>
              <a:t>v</a:t>
            </a:r>
            <a:r>
              <a:rPr spc="-25" dirty="0"/>
              <a:t>ervi</a:t>
            </a:r>
            <a:r>
              <a:rPr spc="-20" dirty="0"/>
              <a:t>e</a:t>
            </a:r>
            <a:r>
              <a:rPr spc="-40" dirty="0"/>
              <a:t>w</a:t>
            </a:r>
          </a:p>
        </p:txBody>
      </p:sp>
      <p:sp>
        <p:nvSpPr>
          <p:cNvPr id="6" name="object 6"/>
          <p:cNvSpPr/>
          <p:nvPr/>
        </p:nvSpPr>
        <p:spPr>
          <a:xfrm>
            <a:off x="457200" y="6239713"/>
            <a:ext cx="533400" cy="618490"/>
          </a:xfrm>
          <a:custGeom>
            <a:avLst/>
            <a:gdLst/>
            <a:ahLst/>
            <a:cxnLst/>
            <a:rect l="l" t="t" r="r" b="b"/>
            <a:pathLst>
              <a:path w="533400" h="618490">
                <a:moveTo>
                  <a:pt x="266700" y="0"/>
                </a:moveTo>
                <a:lnTo>
                  <a:pt x="223439" y="4046"/>
                </a:lnTo>
                <a:lnTo>
                  <a:pt x="182402" y="15759"/>
                </a:lnTo>
                <a:lnTo>
                  <a:pt x="144135" y="34505"/>
                </a:lnTo>
                <a:lnTo>
                  <a:pt x="109190" y="59645"/>
                </a:lnTo>
                <a:lnTo>
                  <a:pt x="78114" y="90544"/>
                </a:lnTo>
                <a:lnTo>
                  <a:pt x="51457" y="126565"/>
                </a:lnTo>
                <a:lnTo>
                  <a:pt x="29768" y="167072"/>
                </a:lnTo>
                <a:lnTo>
                  <a:pt x="13596" y="211428"/>
                </a:lnTo>
                <a:lnTo>
                  <a:pt x="3490" y="258997"/>
                </a:lnTo>
                <a:lnTo>
                  <a:pt x="0" y="309143"/>
                </a:lnTo>
                <a:lnTo>
                  <a:pt x="884" y="334498"/>
                </a:lnTo>
                <a:lnTo>
                  <a:pt x="7750" y="383435"/>
                </a:lnTo>
                <a:lnTo>
                  <a:pt x="20958" y="429477"/>
                </a:lnTo>
                <a:lnTo>
                  <a:pt x="39957" y="471988"/>
                </a:lnTo>
                <a:lnTo>
                  <a:pt x="64199" y="510332"/>
                </a:lnTo>
                <a:lnTo>
                  <a:pt x="93134" y="543871"/>
                </a:lnTo>
                <a:lnTo>
                  <a:pt x="126213" y="571970"/>
                </a:lnTo>
                <a:lnTo>
                  <a:pt x="162888" y="593993"/>
                </a:lnTo>
                <a:lnTo>
                  <a:pt x="202608" y="609302"/>
                </a:lnTo>
                <a:lnTo>
                  <a:pt x="244826" y="617262"/>
                </a:lnTo>
                <a:lnTo>
                  <a:pt x="266700" y="618286"/>
                </a:lnTo>
                <a:lnTo>
                  <a:pt x="288573" y="617262"/>
                </a:lnTo>
                <a:lnTo>
                  <a:pt x="330791" y="609302"/>
                </a:lnTo>
                <a:lnTo>
                  <a:pt x="370511" y="593993"/>
                </a:lnTo>
                <a:lnTo>
                  <a:pt x="407186" y="571970"/>
                </a:lnTo>
                <a:lnTo>
                  <a:pt x="440265" y="543871"/>
                </a:lnTo>
                <a:lnTo>
                  <a:pt x="469200" y="510332"/>
                </a:lnTo>
                <a:lnTo>
                  <a:pt x="493442" y="471988"/>
                </a:lnTo>
                <a:lnTo>
                  <a:pt x="512441" y="429477"/>
                </a:lnTo>
                <a:lnTo>
                  <a:pt x="525649" y="383435"/>
                </a:lnTo>
                <a:lnTo>
                  <a:pt x="532515" y="334498"/>
                </a:lnTo>
                <a:lnTo>
                  <a:pt x="533400" y="309143"/>
                </a:lnTo>
                <a:lnTo>
                  <a:pt x="532515" y="283788"/>
                </a:lnTo>
                <a:lnTo>
                  <a:pt x="525649" y="234851"/>
                </a:lnTo>
                <a:lnTo>
                  <a:pt x="512441" y="188809"/>
                </a:lnTo>
                <a:lnTo>
                  <a:pt x="493442" y="146298"/>
                </a:lnTo>
                <a:lnTo>
                  <a:pt x="469200" y="107954"/>
                </a:lnTo>
                <a:lnTo>
                  <a:pt x="440265" y="74415"/>
                </a:lnTo>
                <a:lnTo>
                  <a:pt x="407186" y="46315"/>
                </a:lnTo>
                <a:lnTo>
                  <a:pt x="370511" y="24293"/>
                </a:lnTo>
                <a:lnTo>
                  <a:pt x="330791" y="8984"/>
                </a:lnTo>
                <a:lnTo>
                  <a:pt x="288573" y="1024"/>
                </a:lnTo>
                <a:lnTo>
                  <a:pt x="2667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7200" y="6239713"/>
            <a:ext cx="533400" cy="618490"/>
          </a:xfrm>
          <a:custGeom>
            <a:avLst/>
            <a:gdLst/>
            <a:ahLst/>
            <a:cxnLst/>
            <a:rect l="l" t="t" r="r" b="b"/>
            <a:pathLst>
              <a:path w="533400" h="618490">
                <a:moveTo>
                  <a:pt x="0" y="309143"/>
                </a:moveTo>
                <a:lnTo>
                  <a:pt x="3490" y="258997"/>
                </a:lnTo>
                <a:lnTo>
                  <a:pt x="13596" y="211428"/>
                </a:lnTo>
                <a:lnTo>
                  <a:pt x="29768" y="167072"/>
                </a:lnTo>
                <a:lnTo>
                  <a:pt x="51457" y="126565"/>
                </a:lnTo>
                <a:lnTo>
                  <a:pt x="78114" y="90544"/>
                </a:lnTo>
                <a:lnTo>
                  <a:pt x="109190" y="59645"/>
                </a:lnTo>
                <a:lnTo>
                  <a:pt x="144135" y="34505"/>
                </a:lnTo>
                <a:lnTo>
                  <a:pt x="182402" y="15759"/>
                </a:lnTo>
                <a:lnTo>
                  <a:pt x="223439" y="4046"/>
                </a:lnTo>
                <a:lnTo>
                  <a:pt x="266700" y="0"/>
                </a:lnTo>
                <a:lnTo>
                  <a:pt x="288573" y="1024"/>
                </a:lnTo>
                <a:lnTo>
                  <a:pt x="330791" y="8984"/>
                </a:lnTo>
                <a:lnTo>
                  <a:pt x="370511" y="24293"/>
                </a:lnTo>
                <a:lnTo>
                  <a:pt x="407186" y="46315"/>
                </a:lnTo>
                <a:lnTo>
                  <a:pt x="440265" y="74415"/>
                </a:lnTo>
                <a:lnTo>
                  <a:pt x="469200" y="107954"/>
                </a:lnTo>
                <a:lnTo>
                  <a:pt x="493442" y="146298"/>
                </a:lnTo>
                <a:lnTo>
                  <a:pt x="512441" y="188809"/>
                </a:lnTo>
                <a:lnTo>
                  <a:pt x="525649" y="234851"/>
                </a:lnTo>
                <a:lnTo>
                  <a:pt x="532515" y="283788"/>
                </a:lnTo>
                <a:lnTo>
                  <a:pt x="533400" y="309143"/>
                </a:lnTo>
                <a:lnTo>
                  <a:pt x="532515" y="334498"/>
                </a:lnTo>
                <a:lnTo>
                  <a:pt x="525649" y="383435"/>
                </a:lnTo>
                <a:lnTo>
                  <a:pt x="512441" y="429477"/>
                </a:lnTo>
                <a:lnTo>
                  <a:pt x="493442" y="471988"/>
                </a:lnTo>
                <a:lnTo>
                  <a:pt x="469200" y="510332"/>
                </a:lnTo>
                <a:lnTo>
                  <a:pt x="440265" y="543871"/>
                </a:lnTo>
                <a:lnTo>
                  <a:pt x="407186" y="571970"/>
                </a:lnTo>
                <a:lnTo>
                  <a:pt x="370511" y="593993"/>
                </a:lnTo>
                <a:lnTo>
                  <a:pt x="330791" y="609302"/>
                </a:lnTo>
                <a:lnTo>
                  <a:pt x="288573" y="617262"/>
                </a:lnTo>
                <a:lnTo>
                  <a:pt x="266766" y="618283"/>
                </a:lnTo>
              </a:path>
              <a:path w="533400" h="618490">
                <a:moveTo>
                  <a:pt x="266633" y="618283"/>
                </a:moveTo>
                <a:lnTo>
                  <a:pt x="223439" y="614240"/>
                </a:lnTo>
                <a:lnTo>
                  <a:pt x="182402" y="602526"/>
                </a:lnTo>
                <a:lnTo>
                  <a:pt x="144135" y="583781"/>
                </a:lnTo>
                <a:lnTo>
                  <a:pt x="109190" y="558641"/>
                </a:lnTo>
                <a:lnTo>
                  <a:pt x="78114" y="527742"/>
                </a:lnTo>
                <a:lnTo>
                  <a:pt x="51457" y="491721"/>
                </a:lnTo>
                <a:lnTo>
                  <a:pt x="29768" y="451214"/>
                </a:lnTo>
                <a:lnTo>
                  <a:pt x="13596" y="406858"/>
                </a:lnTo>
                <a:lnTo>
                  <a:pt x="3490" y="359288"/>
                </a:lnTo>
                <a:lnTo>
                  <a:pt x="884" y="334498"/>
                </a:lnTo>
                <a:lnTo>
                  <a:pt x="0" y="309143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9125" y="1371600"/>
            <a:ext cx="8117840" cy="0"/>
          </a:xfrm>
          <a:custGeom>
            <a:avLst/>
            <a:gdLst/>
            <a:ahLst/>
            <a:cxnLst/>
            <a:rect l="l" t="t" r="r" b="b"/>
            <a:pathLst>
              <a:path w="8117840">
                <a:moveTo>
                  <a:pt x="0" y="0"/>
                </a:moveTo>
                <a:lnTo>
                  <a:pt x="8117674" y="0"/>
                </a:lnTo>
              </a:path>
            </a:pathLst>
          </a:custGeom>
          <a:ln w="9525">
            <a:solidFill>
              <a:srgbClr val="5C7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84807" y="614734"/>
            <a:ext cx="6374384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09345">
              <a:lnSpc>
                <a:spcPct val="100000"/>
              </a:lnSpc>
            </a:pPr>
            <a:r>
              <a:rPr spc="-365" dirty="0"/>
              <a:t>T</a:t>
            </a:r>
            <a:r>
              <a:rPr spc="-30" dirty="0"/>
              <a:t>op</a:t>
            </a:r>
            <a:r>
              <a:rPr spc="-5" dirty="0"/>
              <a:t> </a:t>
            </a:r>
            <a:r>
              <a:rPr lang="en-US" spc="-5" dirty="0" smtClean="0"/>
              <a:t>5</a:t>
            </a:r>
            <a:r>
              <a:rPr spc="5" dirty="0" smtClean="0"/>
              <a:t> </a:t>
            </a:r>
            <a:r>
              <a:rPr spc="-30" dirty="0"/>
              <a:t>Rea</a:t>
            </a:r>
            <a:r>
              <a:rPr spc="-15" dirty="0"/>
              <a:t>s</a:t>
            </a:r>
            <a:r>
              <a:rPr spc="-25" dirty="0"/>
              <a:t>ons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49325" y="2243018"/>
            <a:ext cx="7199275" cy="36009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66370" indent="-342900">
              <a:lnSpc>
                <a:spcPct val="80000"/>
              </a:lnSpc>
              <a:spcBef>
                <a:spcPts val="405"/>
              </a:spcBef>
              <a:buClr>
                <a:srgbClr val="575F63"/>
              </a:buClr>
              <a:buAutoNum type="arabicPeriod"/>
              <a:tabLst>
                <a:tab pos="469900" algn="l"/>
              </a:tabLst>
            </a:pPr>
            <a:r>
              <a:rPr sz="1700" spc="-14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Y</a:t>
            </a:r>
            <a:r>
              <a:rPr sz="170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ou</a:t>
            </a:r>
            <a:r>
              <a:rPr sz="1700" spc="-15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sz="1700" spc="-5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w</a:t>
            </a:r>
            <a:r>
              <a:rPr sz="17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ant</a:t>
            </a:r>
            <a:r>
              <a:rPr sz="1700" spc="-2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sz="1700" spc="-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t</a:t>
            </a:r>
            <a:r>
              <a:rPr sz="17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o design</a:t>
            </a:r>
            <a:r>
              <a:rPr sz="1700" spc="-3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sz="17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a</a:t>
            </a:r>
            <a:r>
              <a:rPr sz="1700" spc="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sz="170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degree</a:t>
            </a: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sz="170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program</a:t>
            </a:r>
            <a:r>
              <a:rPr sz="1700" spc="-15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sz="17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that</a:t>
            </a:r>
            <a:r>
              <a:rPr sz="1700" spc="-1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sz="17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is</a:t>
            </a:r>
            <a:r>
              <a:rPr sz="1700" spc="-1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sz="1700" spc="-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your</a:t>
            </a:r>
            <a:r>
              <a:rPr sz="17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s</a:t>
            </a:r>
            <a:r>
              <a:rPr sz="1700" spc="-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sz="17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rather</a:t>
            </a:r>
            <a:r>
              <a:rPr sz="1700" spc="-2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sz="1700" spc="-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than </a:t>
            </a:r>
            <a:r>
              <a:rPr sz="170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o</a:t>
            </a:r>
            <a:r>
              <a:rPr sz="1700" spc="-5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n</a:t>
            </a:r>
            <a:r>
              <a:rPr sz="170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e</a:t>
            </a:r>
            <a:r>
              <a:rPr sz="1700" spc="-25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outlined for you.</a:t>
            </a:r>
          </a:p>
          <a:p>
            <a:pPr marL="12700" marR="166370">
              <a:lnSpc>
                <a:spcPct val="80000"/>
              </a:lnSpc>
              <a:spcBef>
                <a:spcPts val="405"/>
              </a:spcBef>
              <a:buClr>
                <a:srgbClr val="575F63"/>
              </a:buClr>
              <a:tabLst>
                <a:tab pos="469900" algn="l"/>
              </a:tabLst>
            </a:pPr>
            <a:endParaRPr sz="1700" dirty="0">
              <a:solidFill>
                <a:schemeClr val="accent1">
                  <a:lumMod val="50000"/>
                </a:schemeClr>
              </a:solidFill>
              <a:latin typeface="Palatino Linotype"/>
              <a:cs typeface="Palatino Linotype"/>
            </a:endParaRPr>
          </a:p>
          <a:p>
            <a:pPr marL="355600" marR="5080" indent="-342900" algn="just">
              <a:lnSpc>
                <a:spcPct val="80100"/>
              </a:lnSpc>
              <a:spcBef>
                <a:spcPts val="405"/>
              </a:spcBef>
              <a:buClr>
                <a:srgbClr val="575F63"/>
              </a:buClr>
              <a:buAutoNum type="arabicPeriod" startAt="2"/>
              <a:tabLst>
                <a:tab pos="469900" algn="l"/>
              </a:tabLst>
            </a:pPr>
            <a:r>
              <a:rPr sz="1700" spc="-14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Y</a:t>
            </a:r>
            <a:r>
              <a:rPr sz="170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ou</a:t>
            </a:r>
            <a:r>
              <a:rPr sz="1700" spc="-185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’</a:t>
            </a:r>
            <a:r>
              <a:rPr sz="170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d</a:t>
            </a:r>
            <a:r>
              <a:rPr sz="1700" spc="-15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sz="17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l</a:t>
            </a:r>
            <a:r>
              <a:rPr sz="1700" spc="-1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i</a:t>
            </a:r>
            <a:r>
              <a:rPr sz="17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ke</a:t>
            </a:r>
            <a:r>
              <a:rPr sz="1700" spc="1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sz="17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to</a:t>
            </a:r>
            <a:r>
              <a:rPr sz="1700" spc="-1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sz="17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earn</a:t>
            </a:r>
            <a:r>
              <a:rPr sz="1700" spc="-1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sz="17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col</a:t>
            </a:r>
            <a:r>
              <a:rPr sz="1700" spc="-1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l</a:t>
            </a:r>
            <a:r>
              <a:rPr sz="17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ege</a:t>
            </a:r>
            <a:r>
              <a:rPr sz="1700" spc="-2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sz="17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credit</a:t>
            </a:r>
            <a:r>
              <a:rPr sz="1700" spc="-3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sz="1700" spc="-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for </a:t>
            </a:r>
            <a:r>
              <a:rPr lang="en-US" sz="1700" spc="-5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s</a:t>
            </a: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ubjects</a:t>
            </a:r>
            <a:r>
              <a:rPr sz="1700" spc="-2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sz="17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you’ve </a:t>
            </a:r>
            <a:r>
              <a:rPr sz="170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learned</a:t>
            </a: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1700" spc="-25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in </a:t>
            </a:r>
            <a:r>
              <a:rPr sz="1700" spc="-1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l</a:t>
            </a:r>
            <a:r>
              <a:rPr sz="170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i</a:t>
            </a:r>
            <a:r>
              <a:rPr sz="1700" spc="-1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f</a:t>
            </a:r>
            <a:r>
              <a:rPr sz="170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e</a:t>
            </a: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, work, military, and community-based settings, and through independent study, training, and experience.</a:t>
            </a:r>
          </a:p>
          <a:p>
            <a:pPr marL="12700" marR="5080" algn="just">
              <a:lnSpc>
                <a:spcPct val="80100"/>
              </a:lnSpc>
              <a:spcBef>
                <a:spcPts val="405"/>
              </a:spcBef>
              <a:buClr>
                <a:srgbClr val="575F63"/>
              </a:buClr>
              <a:tabLst>
                <a:tab pos="469900" algn="l"/>
              </a:tabLst>
            </a:pPr>
            <a:endParaRPr sz="1700" dirty="0">
              <a:solidFill>
                <a:schemeClr val="accent1">
                  <a:lumMod val="50000"/>
                </a:schemeClr>
              </a:solidFill>
              <a:latin typeface="Palatino Linotype"/>
              <a:cs typeface="Palatino Linotype"/>
            </a:endParaRPr>
          </a:p>
          <a:p>
            <a:pPr marL="355600" marR="187960" indent="-342900">
              <a:lnSpc>
                <a:spcPct val="80000"/>
              </a:lnSpc>
              <a:spcBef>
                <a:spcPts val="405"/>
              </a:spcBef>
              <a:buClr>
                <a:srgbClr val="575F63"/>
              </a:buClr>
              <a:buAutoNum type="arabicPeriod" startAt="3"/>
              <a:tabLst>
                <a:tab pos="469900" algn="l"/>
              </a:tabLst>
            </a:pPr>
            <a:r>
              <a:rPr sz="1700" spc="-14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Y</a:t>
            </a:r>
            <a:r>
              <a:rPr sz="170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ou</a:t>
            </a:r>
            <a:r>
              <a:rPr sz="1700" spc="-15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sz="1700" spc="-5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w</a:t>
            </a:r>
            <a:r>
              <a:rPr sz="17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ant</a:t>
            </a:r>
            <a:r>
              <a:rPr sz="1700" spc="-2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sz="1700" spc="-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t</a:t>
            </a:r>
            <a:r>
              <a:rPr sz="17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o </a:t>
            </a: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optimize the credits you have previously earned.</a:t>
            </a:r>
          </a:p>
          <a:p>
            <a:pPr marL="12700" marR="187960">
              <a:lnSpc>
                <a:spcPct val="80000"/>
              </a:lnSpc>
              <a:spcBef>
                <a:spcPts val="405"/>
              </a:spcBef>
              <a:buClr>
                <a:srgbClr val="575F63"/>
              </a:buClr>
              <a:tabLst>
                <a:tab pos="469900" algn="l"/>
              </a:tabLst>
            </a:pPr>
            <a:endParaRPr lang="en-US" sz="1700" dirty="0" smtClean="0">
              <a:solidFill>
                <a:schemeClr val="accent1">
                  <a:lumMod val="50000"/>
                </a:schemeClr>
              </a:solidFill>
              <a:latin typeface="Palatino Linotype"/>
              <a:cs typeface="Palatino Linotype"/>
            </a:endParaRPr>
          </a:p>
          <a:p>
            <a:pPr marL="355600" marR="332740" indent="-342900">
              <a:lnSpc>
                <a:spcPct val="80000"/>
              </a:lnSpc>
              <a:spcBef>
                <a:spcPts val="405"/>
              </a:spcBef>
              <a:buClr>
                <a:srgbClr val="575F63"/>
              </a:buClr>
              <a:buAutoNum type="arabicPeriod" startAt="4"/>
              <a:tabLst>
                <a:tab pos="469900" algn="l"/>
              </a:tabLst>
            </a:pPr>
            <a:r>
              <a:rPr lang="en-US" sz="1700" spc="-14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You’d </a:t>
            </a:r>
            <a:r>
              <a:rPr lang="en-US" sz="1700" spc="-14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like </a:t>
            </a:r>
            <a:r>
              <a:rPr lang="en-US" sz="1700" spc="-14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1700" spc="-14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your degree to </a:t>
            </a:r>
            <a:r>
              <a:rPr lang="en-US" sz="1700" spc="-14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reflect </a:t>
            </a:r>
            <a:r>
              <a:rPr lang="en-US" sz="1700" spc="-14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your professional, academic, </a:t>
            </a:r>
            <a:r>
              <a:rPr lang="en-US" sz="1700" spc="-14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community</a:t>
            </a:r>
            <a:r>
              <a:rPr lang="en-US" sz="1700" spc="-14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, and personal life</a:t>
            </a:r>
            <a:r>
              <a:rPr lang="en-US" sz="1700" spc="-14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.</a:t>
            </a:r>
          </a:p>
          <a:p>
            <a:pPr marL="12700" marR="332740">
              <a:lnSpc>
                <a:spcPct val="80000"/>
              </a:lnSpc>
              <a:spcBef>
                <a:spcPts val="405"/>
              </a:spcBef>
              <a:buClr>
                <a:srgbClr val="575F63"/>
              </a:buClr>
              <a:tabLst>
                <a:tab pos="469900" algn="l"/>
              </a:tabLst>
            </a:pPr>
            <a:endParaRPr lang="en-US" sz="1700" spc="-140" dirty="0">
              <a:solidFill>
                <a:schemeClr val="accent1">
                  <a:lumMod val="50000"/>
                </a:schemeClr>
              </a:solidFill>
              <a:latin typeface="Palatino Linotype"/>
              <a:cs typeface="Palatino Linotype"/>
            </a:endParaRPr>
          </a:p>
          <a:p>
            <a:pPr marL="12700" marR="332740">
              <a:lnSpc>
                <a:spcPct val="80000"/>
              </a:lnSpc>
              <a:spcBef>
                <a:spcPts val="405"/>
              </a:spcBef>
              <a:buClr>
                <a:srgbClr val="575F63"/>
              </a:buClr>
              <a:tabLst>
                <a:tab pos="469900" algn="l"/>
              </a:tabLst>
            </a:pPr>
            <a:r>
              <a:rPr lang="en-US" sz="1700" spc="-14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5.	Y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ou</a:t>
            </a:r>
            <a:r>
              <a:rPr lang="en-US" sz="1700" spc="-18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’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d</a:t>
            </a:r>
            <a:r>
              <a:rPr lang="en-US" sz="1700" spc="-1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l</a:t>
            </a:r>
            <a:r>
              <a:rPr lang="en-US" sz="1700" spc="-1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i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ke</a:t>
            </a:r>
            <a:r>
              <a:rPr lang="en-US" sz="1700" spc="1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to</a:t>
            </a:r>
            <a:r>
              <a:rPr lang="en-US" sz="1700" spc="-1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ha</a:t>
            </a:r>
            <a:r>
              <a:rPr lang="en-US" sz="1700" spc="-2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v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e</a:t>
            </a:r>
            <a:r>
              <a:rPr lang="en-US" sz="1700" spc="-1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1700" i="1" spc="-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respons</a:t>
            </a:r>
            <a:r>
              <a:rPr lang="en-US" sz="1700" i="1" spc="-1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i</a:t>
            </a:r>
            <a:r>
              <a:rPr lang="en-US" sz="1700" i="1" spc="-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b</a:t>
            </a:r>
            <a:r>
              <a:rPr lang="en-US" sz="1700" i="1" spc="-1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i</a:t>
            </a:r>
            <a:r>
              <a:rPr lang="en-US" sz="1700" i="1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l</a:t>
            </a:r>
            <a:r>
              <a:rPr lang="en-US" sz="1700" i="1" spc="-1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i</a:t>
            </a:r>
            <a:r>
              <a:rPr lang="en-US" sz="1700" i="1" spc="-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ty </a:t>
            </a:r>
            <a:r>
              <a:rPr lang="en-US" sz="1700" i="1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for 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and</a:t>
            </a:r>
            <a:r>
              <a:rPr lang="en-US" sz="1700" spc="-1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1700" i="1" spc="-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author</a:t>
            </a:r>
            <a:r>
              <a:rPr lang="en-US" sz="1700" i="1" spc="-1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i</a:t>
            </a:r>
            <a:r>
              <a:rPr lang="en-US" sz="1700" i="1" spc="-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t</a:t>
            </a:r>
            <a:r>
              <a:rPr lang="en-US" sz="1700" i="1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y </a:t>
            </a:r>
            <a:r>
              <a:rPr lang="en-US" sz="1700" i="1" spc="-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ove</a:t>
            </a:r>
            <a:r>
              <a:rPr lang="en-US" sz="1700" i="1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r</a:t>
            </a:r>
            <a:r>
              <a:rPr lang="en-US" sz="1700" i="1" spc="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defining 	what</a:t>
            </a:r>
            <a:r>
              <a:rPr lang="en-US" sz="1700" spc="-2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1700" spc="-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yo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u </a:t>
            </a:r>
            <a:r>
              <a:rPr lang="en-US" sz="1700" spc="-1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t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hink</a:t>
            </a:r>
            <a:r>
              <a:rPr lang="en-US" sz="1700" spc="-1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is</a:t>
            </a:r>
            <a:r>
              <a:rPr lang="en-US" sz="1700" spc="-1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wo</a:t>
            </a:r>
            <a:r>
              <a:rPr lang="en-US" sz="1700" spc="-1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r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th</a:t>
            </a:r>
            <a:r>
              <a:rPr lang="en-US" sz="1700" spc="-1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kn</a:t>
            </a:r>
            <a:r>
              <a:rPr lang="en-US" sz="1700" spc="-5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ow</a:t>
            </a:r>
            <a:r>
              <a:rPr lang="en-US" sz="1700" spc="-1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i</a:t>
            </a:r>
            <a:r>
              <a:rPr lang="en-US" sz="170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n</a:t>
            </a:r>
            <a:r>
              <a:rPr lang="en-US" sz="1700" spc="1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g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.</a:t>
            </a:r>
          </a:p>
          <a:p>
            <a:pPr marL="355600" marR="187960" indent="-342900">
              <a:lnSpc>
                <a:spcPct val="80000"/>
              </a:lnSpc>
              <a:spcBef>
                <a:spcPts val="405"/>
              </a:spcBef>
              <a:buClr>
                <a:srgbClr val="575F63"/>
              </a:buClr>
              <a:buAutoNum type="arabicPeriod" startAt="3"/>
              <a:tabLst>
                <a:tab pos="469900" algn="l"/>
              </a:tabLst>
            </a:pPr>
            <a:endParaRPr sz="1700" dirty="0">
              <a:latin typeface="Palatino Linotype"/>
              <a:cs typeface="Palatino Linotype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7200" y="6239713"/>
            <a:ext cx="533400" cy="618490"/>
          </a:xfrm>
          <a:custGeom>
            <a:avLst/>
            <a:gdLst/>
            <a:ahLst/>
            <a:cxnLst/>
            <a:rect l="l" t="t" r="r" b="b"/>
            <a:pathLst>
              <a:path w="533400" h="618490">
                <a:moveTo>
                  <a:pt x="266700" y="0"/>
                </a:moveTo>
                <a:lnTo>
                  <a:pt x="223439" y="4046"/>
                </a:lnTo>
                <a:lnTo>
                  <a:pt x="182402" y="15759"/>
                </a:lnTo>
                <a:lnTo>
                  <a:pt x="144135" y="34505"/>
                </a:lnTo>
                <a:lnTo>
                  <a:pt x="109190" y="59645"/>
                </a:lnTo>
                <a:lnTo>
                  <a:pt x="78114" y="90544"/>
                </a:lnTo>
                <a:lnTo>
                  <a:pt x="51457" y="126565"/>
                </a:lnTo>
                <a:lnTo>
                  <a:pt x="29768" y="167072"/>
                </a:lnTo>
                <a:lnTo>
                  <a:pt x="13596" y="211428"/>
                </a:lnTo>
                <a:lnTo>
                  <a:pt x="3490" y="258997"/>
                </a:lnTo>
                <a:lnTo>
                  <a:pt x="0" y="309143"/>
                </a:lnTo>
                <a:lnTo>
                  <a:pt x="884" y="334498"/>
                </a:lnTo>
                <a:lnTo>
                  <a:pt x="7750" y="383435"/>
                </a:lnTo>
                <a:lnTo>
                  <a:pt x="20958" y="429477"/>
                </a:lnTo>
                <a:lnTo>
                  <a:pt x="39957" y="471988"/>
                </a:lnTo>
                <a:lnTo>
                  <a:pt x="64199" y="510332"/>
                </a:lnTo>
                <a:lnTo>
                  <a:pt x="93134" y="543871"/>
                </a:lnTo>
                <a:lnTo>
                  <a:pt x="126213" y="571970"/>
                </a:lnTo>
                <a:lnTo>
                  <a:pt x="162888" y="593993"/>
                </a:lnTo>
                <a:lnTo>
                  <a:pt x="202608" y="609302"/>
                </a:lnTo>
                <a:lnTo>
                  <a:pt x="244826" y="617262"/>
                </a:lnTo>
                <a:lnTo>
                  <a:pt x="266700" y="618286"/>
                </a:lnTo>
                <a:lnTo>
                  <a:pt x="288573" y="617262"/>
                </a:lnTo>
                <a:lnTo>
                  <a:pt x="330791" y="609302"/>
                </a:lnTo>
                <a:lnTo>
                  <a:pt x="370511" y="593993"/>
                </a:lnTo>
                <a:lnTo>
                  <a:pt x="407186" y="571970"/>
                </a:lnTo>
                <a:lnTo>
                  <a:pt x="440265" y="543871"/>
                </a:lnTo>
                <a:lnTo>
                  <a:pt x="469200" y="510332"/>
                </a:lnTo>
                <a:lnTo>
                  <a:pt x="493442" y="471988"/>
                </a:lnTo>
                <a:lnTo>
                  <a:pt x="512441" y="429477"/>
                </a:lnTo>
                <a:lnTo>
                  <a:pt x="525649" y="383435"/>
                </a:lnTo>
                <a:lnTo>
                  <a:pt x="532515" y="334498"/>
                </a:lnTo>
                <a:lnTo>
                  <a:pt x="533400" y="309143"/>
                </a:lnTo>
                <a:lnTo>
                  <a:pt x="532515" y="283788"/>
                </a:lnTo>
                <a:lnTo>
                  <a:pt x="525649" y="234851"/>
                </a:lnTo>
                <a:lnTo>
                  <a:pt x="512441" y="188809"/>
                </a:lnTo>
                <a:lnTo>
                  <a:pt x="493442" y="146298"/>
                </a:lnTo>
                <a:lnTo>
                  <a:pt x="469200" y="107954"/>
                </a:lnTo>
                <a:lnTo>
                  <a:pt x="440265" y="74415"/>
                </a:lnTo>
                <a:lnTo>
                  <a:pt x="407186" y="46315"/>
                </a:lnTo>
                <a:lnTo>
                  <a:pt x="370511" y="24293"/>
                </a:lnTo>
                <a:lnTo>
                  <a:pt x="330791" y="8984"/>
                </a:lnTo>
                <a:lnTo>
                  <a:pt x="288573" y="1024"/>
                </a:lnTo>
                <a:lnTo>
                  <a:pt x="2667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7200" y="6239713"/>
            <a:ext cx="533400" cy="618490"/>
          </a:xfrm>
          <a:custGeom>
            <a:avLst/>
            <a:gdLst/>
            <a:ahLst/>
            <a:cxnLst/>
            <a:rect l="l" t="t" r="r" b="b"/>
            <a:pathLst>
              <a:path w="533400" h="618490">
                <a:moveTo>
                  <a:pt x="0" y="309143"/>
                </a:moveTo>
                <a:lnTo>
                  <a:pt x="3490" y="258997"/>
                </a:lnTo>
                <a:lnTo>
                  <a:pt x="13596" y="211428"/>
                </a:lnTo>
                <a:lnTo>
                  <a:pt x="29768" y="167072"/>
                </a:lnTo>
                <a:lnTo>
                  <a:pt x="51457" y="126565"/>
                </a:lnTo>
                <a:lnTo>
                  <a:pt x="78114" y="90544"/>
                </a:lnTo>
                <a:lnTo>
                  <a:pt x="109190" y="59645"/>
                </a:lnTo>
                <a:lnTo>
                  <a:pt x="144135" y="34505"/>
                </a:lnTo>
                <a:lnTo>
                  <a:pt x="182402" y="15759"/>
                </a:lnTo>
                <a:lnTo>
                  <a:pt x="223439" y="4046"/>
                </a:lnTo>
                <a:lnTo>
                  <a:pt x="266700" y="0"/>
                </a:lnTo>
                <a:lnTo>
                  <a:pt x="288573" y="1024"/>
                </a:lnTo>
                <a:lnTo>
                  <a:pt x="330791" y="8984"/>
                </a:lnTo>
                <a:lnTo>
                  <a:pt x="370511" y="24293"/>
                </a:lnTo>
                <a:lnTo>
                  <a:pt x="407186" y="46315"/>
                </a:lnTo>
                <a:lnTo>
                  <a:pt x="440265" y="74415"/>
                </a:lnTo>
                <a:lnTo>
                  <a:pt x="469200" y="107954"/>
                </a:lnTo>
                <a:lnTo>
                  <a:pt x="493442" y="146298"/>
                </a:lnTo>
                <a:lnTo>
                  <a:pt x="512441" y="188809"/>
                </a:lnTo>
                <a:lnTo>
                  <a:pt x="525649" y="234851"/>
                </a:lnTo>
                <a:lnTo>
                  <a:pt x="532515" y="283788"/>
                </a:lnTo>
                <a:lnTo>
                  <a:pt x="533400" y="309143"/>
                </a:lnTo>
                <a:lnTo>
                  <a:pt x="532515" y="334498"/>
                </a:lnTo>
                <a:lnTo>
                  <a:pt x="525649" y="383435"/>
                </a:lnTo>
                <a:lnTo>
                  <a:pt x="512441" y="429477"/>
                </a:lnTo>
                <a:lnTo>
                  <a:pt x="493442" y="471988"/>
                </a:lnTo>
                <a:lnTo>
                  <a:pt x="469200" y="510332"/>
                </a:lnTo>
                <a:lnTo>
                  <a:pt x="440265" y="543871"/>
                </a:lnTo>
                <a:lnTo>
                  <a:pt x="407186" y="571970"/>
                </a:lnTo>
                <a:lnTo>
                  <a:pt x="370511" y="593993"/>
                </a:lnTo>
                <a:lnTo>
                  <a:pt x="330791" y="609302"/>
                </a:lnTo>
                <a:lnTo>
                  <a:pt x="288573" y="617262"/>
                </a:lnTo>
                <a:lnTo>
                  <a:pt x="266766" y="618283"/>
                </a:lnTo>
              </a:path>
              <a:path w="533400" h="618490">
                <a:moveTo>
                  <a:pt x="266633" y="618283"/>
                </a:moveTo>
                <a:lnTo>
                  <a:pt x="223439" y="614240"/>
                </a:lnTo>
                <a:lnTo>
                  <a:pt x="182402" y="602526"/>
                </a:lnTo>
                <a:lnTo>
                  <a:pt x="144135" y="583781"/>
                </a:lnTo>
                <a:lnTo>
                  <a:pt x="109190" y="558641"/>
                </a:lnTo>
                <a:lnTo>
                  <a:pt x="78114" y="527742"/>
                </a:lnTo>
                <a:lnTo>
                  <a:pt x="51457" y="491721"/>
                </a:lnTo>
                <a:lnTo>
                  <a:pt x="29768" y="451214"/>
                </a:lnTo>
                <a:lnTo>
                  <a:pt x="13596" y="406858"/>
                </a:lnTo>
                <a:lnTo>
                  <a:pt x="3490" y="359288"/>
                </a:lnTo>
                <a:lnTo>
                  <a:pt x="884" y="334498"/>
                </a:lnTo>
                <a:lnTo>
                  <a:pt x="0" y="309143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110867" y="1596639"/>
            <a:ext cx="498538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i="1" spc="-15" dirty="0">
                <a:solidFill>
                  <a:srgbClr val="224270"/>
                </a:solidFill>
                <a:latin typeface="Palatino Linotype"/>
                <a:cs typeface="Palatino Linotype"/>
              </a:rPr>
              <a:t>to</a:t>
            </a:r>
            <a:r>
              <a:rPr sz="2800" i="1" spc="5" dirty="0">
                <a:solidFill>
                  <a:srgbClr val="224270"/>
                </a:solidFill>
                <a:latin typeface="Palatino Linotype"/>
                <a:cs typeface="Palatino Linotype"/>
              </a:rPr>
              <a:t> </a:t>
            </a:r>
            <a:r>
              <a:rPr sz="2800" i="1" spc="-15" dirty="0">
                <a:solidFill>
                  <a:srgbClr val="224270"/>
                </a:solidFill>
                <a:latin typeface="Palatino Linotype"/>
                <a:cs typeface="Palatino Linotype"/>
              </a:rPr>
              <a:t>comple</a:t>
            </a:r>
            <a:r>
              <a:rPr sz="2800" i="1" spc="-5" dirty="0">
                <a:solidFill>
                  <a:srgbClr val="224270"/>
                </a:solidFill>
                <a:latin typeface="Palatino Linotype"/>
                <a:cs typeface="Palatino Linotype"/>
              </a:rPr>
              <a:t>t</a:t>
            </a:r>
            <a:r>
              <a:rPr sz="2800" i="1" spc="-15" dirty="0">
                <a:solidFill>
                  <a:srgbClr val="224270"/>
                </a:solidFill>
                <a:latin typeface="Palatino Linotype"/>
                <a:cs typeface="Palatino Linotype"/>
              </a:rPr>
              <a:t>e</a:t>
            </a:r>
            <a:r>
              <a:rPr sz="2800" i="1" spc="-10" dirty="0">
                <a:solidFill>
                  <a:srgbClr val="224270"/>
                </a:solidFill>
                <a:latin typeface="Palatino Linotype"/>
                <a:cs typeface="Palatino Linotype"/>
              </a:rPr>
              <a:t> </a:t>
            </a:r>
            <a:r>
              <a:rPr sz="2800" i="1" spc="-15" dirty="0">
                <a:solidFill>
                  <a:srgbClr val="224270"/>
                </a:solidFill>
                <a:latin typeface="Palatino Linotype"/>
                <a:cs typeface="Palatino Linotype"/>
              </a:rPr>
              <a:t>an</a:t>
            </a:r>
            <a:r>
              <a:rPr sz="2800" i="1" spc="-5" dirty="0">
                <a:solidFill>
                  <a:srgbClr val="224270"/>
                </a:solidFill>
                <a:latin typeface="Palatino Linotype"/>
                <a:cs typeface="Palatino Linotype"/>
              </a:rPr>
              <a:t> </a:t>
            </a:r>
            <a:r>
              <a:rPr sz="2800" i="1" spc="-15" dirty="0">
                <a:solidFill>
                  <a:srgbClr val="224270"/>
                </a:solidFill>
                <a:latin typeface="Palatino Linotype"/>
                <a:cs typeface="Palatino Linotype"/>
              </a:rPr>
              <a:t>In</a:t>
            </a:r>
            <a:r>
              <a:rPr sz="2800" i="1" spc="-5" dirty="0">
                <a:solidFill>
                  <a:srgbClr val="224270"/>
                </a:solidFill>
                <a:latin typeface="Palatino Linotype"/>
                <a:cs typeface="Palatino Linotype"/>
              </a:rPr>
              <a:t>d</a:t>
            </a:r>
            <a:r>
              <a:rPr sz="2800" i="1" spc="-10" dirty="0">
                <a:solidFill>
                  <a:srgbClr val="224270"/>
                </a:solidFill>
                <a:latin typeface="Palatino Linotype"/>
                <a:cs typeface="Palatino Linotype"/>
              </a:rPr>
              <a:t>ivid</a:t>
            </a:r>
            <a:r>
              <a:rPr sz="2800" i="1" spc="-20" dirty="0">
                <a:solidFill>
                  <a:srgbClr val="224270"/>
                </a:solidFill>
                <a:latin typeface="Palatino Linotype"/>
                <a:cs typeface="Palatino Linotype"/>
              </a:rPr>
              <a:t>ualize</a:t>
            </a:r>
            <a:r>
              <a:rPr sz="2800" i="1" spc="-15" dirty="0">
                <a:solidFill>
                  <a:srgbClr val="224270"/>
                </a:solidFill>
                <a:latin typeface="Palatino Linotype"/>
                <a:cs typeface="Palatino Linotype"/>
              </a:rPr>
              <a:t>d</a:t>
            </a:r>
            <a:r>
              <a:rPr sz="2800" i="1" spc="-5" dirty="0">
                <a:solidFill>
                  <a:srgbClr val="224270"/>
                </a:solidFill>
                <a:latin typeface="Palatino Linotype"/>
                <a:cs typeface="Palatino Linotype"/>
              </a:rPr>
              <a:t> </a:t>
            </a:r>
            <a:r>
              <a:rPr sz="2800" i="1" spc="-15" dirty="0">
                <a:solidFill>
                  <a:srgbClr val="224270"/>
                </a:solidFill>
                <a:latin typeface="Palatino Linotype"/>
                <a:cs typeface="Palatino Linotype"/>
              </a:rPr>
              <a:t>B.</a:t>
            </a:r>
            <a:r>
              <a:rPr sz="2800" i="1" spc="-40" dirty="0">
                <a:solidFill>
                  <a:srgbClr val="224270"/>
                </a:solidFill>
                <a:latin typeface="Palatino Linotype"/>
                <a:cs typeface="Palatino Linotype"/>
              </a:rPr>
              <a:t>A</a:t>
            </a:r>
            <a:r>
              <a:rPr sz="2800" i="1" spc="-10" dirty="0">
                <a:solidFill>
                  <a:srgbClr val="224270"/>
                </a:solidFill>
                <a:latin typeface="Palatino Linotype"/>
                <a:cs typeface="Palatino Linotype"/>
              </a:rPr>
              <a:t>.</a:t>
            </a:r>
            <a:endParaRPr sz="2800" dirty="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3897" y="614734"/>
            <a:ext cx="7837805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  <a:tabLst>
                <a:tab pos="774065" algn="l"/>
              </a:tabLst>
            </a:pPr>
            <a:r>
              <a:rPr sz="4800" spc="-40" dirty="0" smtClean="0">
                <a:solidFill>
                  <a:srgbClr val="42558D"/>
                </a:solidFill>
                <a:latin typeface="Palatino Linotype"/>
                <a:cs typeface="Palatino Linotype"/>
              </a:rPr>
              <a:t>D</a:t>
            </a:r>
            <a:r>
              <a:rPr sz="4800" spc="-20" dirty="0" smtClean="0">
                <a:solidFill>
                  <a:srgbClr val="42558D"/>
                </a:solidFill>
                <a:latin typeface="Palatino Linotype"/>
                <a:cs typeface="Palatino Linotype"/>
              </a:rPr>
              <a:t>e</a:t>
            </a:r>
            <a:r>
              <a:rPr sz="4800" dirty="0" smtClean="0">
                <a:solidFill>
                  <a:srgbClr val="42558D"/>
                </a:solidFill>
                <a:latin typeface="Palatino Linotype"/>
                <a:cs typeface="Palatino Linotype"/>
              </a:rPr>
              <a:t>sign </a:t>
            </a:r>
            <a:r>
              <a:rPr sz="4800" spc="-90" dirty="0">
                <a:solidFill>
                  <a:srgbClr val="42558D"/>
                </a:solidFill>
                <a:latin typeface="Palatino Linotype"/>
                <a:cs typeface="Palatino Linotype"/>
              </a:rPr>
              <a:t>y</a:t>
            </a:r>
            <a:r>
              <a:rPr sz="4800" spc="-25" dirty="0">
                <a:solidFill>
                  <a:srgbClr val="42558D"/>
                </a:solidFill>
                <a:latin typeface="Palatino Linotype"/>
                <a:cs typeface="Palatino Linotype"/>
              </a:rPr>
              <a:t>our</a:t>
            </a:r>
            <a:r>
              <a:rPr sz="4800" spc="25" dirty="0">
                <a:solidFill>
                  <a:srgbClr val="42558D"/>
                </a:solidFill>
                <a:latin typeface="Palatino Linotype"/>
                <a:cs typeface="Palatino Linotype"/>
              </a:rPr>
              <a:t> </a:t>
            </a:r>
            <a:r>
              <a:rPr lang="en-US" sz="4800" spc="-5" dirty="0" smtClean="0">
                <a:solidFill>
                  <a:srgbClr val="42558D"/>
                </a:solidFill>
                <a:latin typeface="Palatino Linotype"/>
                <a:cs typeface="Palatino Linotype"/>
              </a:rPr>
              <a:t>own</a:t>
            </a:r>
            <a:r>
              <a:rPr sz="4800" dirty="0" smtClean="0">
                <a:solidFill>
                  <a:srgbClr val="42558D"/>
                </a:solidFill>
                <a:latin typeface="Palatino Linotype"/>
                <a:cs typeface="Palatino Linotype"/>
              </a:rPr>
              <a:t> </a:t>
            </a:r>
            <a:r>
              <a:rPr sz="4800" dirty="0">
                <a:solidFill>
                  <a:srgbClr val="42558D"/>
                </a:solidFill>
                <a:latin typeface="Palatino Linotype"/>
                <a:cs typeface="Palatino Linotype"/>
              </a:rPr>
              <a:t>degree</a:t>
            </a:r>
            <a:endParaRPr sz="4800" dirty="0">
              <a:latin typeface="Palatino Linotype"/>
              <a:cs typeface="Palatino Linotyp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9600" y="1828800"/>
            <a:ext cx="3124200" cy="4267200"/>
          </a:xfrm>
          <a:custGeom>
            <a:avLst/>
            <a:gdLst/>
            <a:ahLst/>
            <a:cxnLst/>
            <a:rect l="l" t="t" r="r" b="b"/>
            <a:pathLst>
              <a:path w="3124200" h="4267200">
                <a:moveTo>
                  <a:pt x="2603500" y="0"/>
                </a:moveTo>
                <a:lnTo>
                  <a:pt x="520712" y="0"/>
                </a:lnTo>
                <a:lnTo>
                  <a:pt x="478006" y="1726"/>
                </a:lnTo>
                <a:lnTo>
                  <a:pt x="436251" y="6816"/>
                </a:lnTo>
                <a:lnTo>
                  <a:pt x="395580" y="15135"/>
                </a:lnTo>
                <a:lnTo>
                  <a:pt x="356128" y="26550"/>
                </a:lnTo>
                <a:lnTo>
                  <a:pt x="318029" y="40925"/>
                </a:lnTo>
                <a:lnTo>
                  <a:pt x="281416" y="58128"/>
                </a:lnTo>
                <a:lnTo>
                  <a:pt x="246424" y="78023"/>
                </a:lnTo>
                <a:lnTo>
                  <a:pt x="213187" y="100478"/>
                </a:lnTo>
                <a:lnTo>
                  <a:pt x="181839" y="125357"/>
                </a:lnTo>
                <a:lnTo>
                  <a:pt x="152514" y="152526"/>
                </a:lnTo>
                <a:lnTo>
                  <a:pt x="125345" y="181853"/>
                </a:lnTo>
                <a:lnTo>
                  <a:pt x="100468" y="213201"/>
                </a:lnTo>
                <a:lnTo>
                  <a:pt x="78015" y="246438"/>
                </a:lnTo>
                <a:lnTo>
                  <a:pt x="58121" y="281428"/>
                </a:lnTo>
                <a:lnTo>
                  <a:pt x="40920" y="318039"/>
                </a:lnTo>
                <a:lnTo>
                  <a:pt x="26546" y="356136"/>
                </a:lnTo>
                <a:lnTo>
                  <a:pt x="15133" y="395584"/>
                </a:lnTo>
                <a:lnTo>
                  <a:pt x="6815" y="436251"/>
                </a:lnTo>
                <a:lnTo>
                  <a:pt x="1726" y="478000"/>
                </a:lnTo>
                <a:lnTo>
                  <a:pt x="0" y="520700"/>
                </a:lnTo>
                <a:lnTo>
                  <a:pt x="0" y="3746500"/>
                </a:lnTo>
                <a:lnTo>
                  <a:pt x="1726" y="3789204"/>
                </a:lnTo>
                <a:lnTo>
                  <a:pt x="6815" y="3830958"/>
                </a:lnTo>
                <a:lnTo>
                  <a:pt x="15133" y="3871627"/>
                </a:lnTo>
                <a:lnTo>
                  <a:pt x="26546" y="3911078"/>
                </a:lnTo>
                <a:lnTo>
                  <a:pt x="40920" y="3949176"/>
                </a:lnTo>
                <a:lnTo>
                  <a:pt x="58121" y="3985787"/>
                </a:lnTo>
                <a:lnTo>
                  <a:pt x="78015" y="4020778"/>
                </a:lnTo>
                <a:lnTo>
                  <a:pt x="100468" y="4054014"/>
                </a:lnTo>
                <a:lnTo>
                  <a:pt x="125345" y="4085362"/>
                </a:lnTo>
                <a:lnTo>
                  <a:pt x="152514" y="4114687"/>
                </a:lnTo>
                <a:lnTo>
                  <a:pt x="181839" y="4141855"/>
                </a:lnTo>
                <a:lnTo>
                  <a:pt x="213187" y="4166732"/>
                </a:lnTo>
                <a:lnTo>
                  <a:pt x="246424" y="4189185"/>
                </a:lnTo>
                <a:lnTo>
                  <a:pt x="281416" y="4209078"/>
                </a:lnTo>
                <a:lnTo>
                  <a:pt x="318029" y="4226279"/>
                </a:lnTo>
                <a:lnTo>
                  <a:pt x="356128" y="4240653"/>
                </a:lnTo>
                <a:lnTo>
                  <a:pt x="395580" y="4252066"/>
                </a:lnTo>
                <a:lnTo>
                  <a:pt x="436251" y="4260384"/>
                </a:lnTo>
                <a:lnTo>
                  <a:pt x="478006" y="4265473"/>
                </a:lnTo>
                <a:lnTo>
                  <a:pt x="520712" y="4267200"/>
                </a:lnTo>
                <a:lnTo>
                  <a:pt x="2603500" y="4267200"/>
                </a:lnTo>
                <a:lnTo>
                  <a:pt x="2646199" y="4265473"/>
                </a:lnTo>
                <a:lnTo>
                  <a:pt x="2687948" y="4260384"/>
                </a:lnTo>
                <a:lnTo>
                  <a:pt x="2728615" y="4252066"/>
                </a:lnTo>
                <a:lnTo>
                  <a:pt x="2768063" y="4240653"/>
                </a:lnTo>
                <a:lnTo>
                  <a:pt x="2806160" y="4226279"/>
                </a:lnTo>
                <a:lnTo>
                  <a:pt x="2842771" y="4209078"/>
                </a:lnTo>
                <a:lnTo>
                  <a:pt x="2877761" y="4189185"/>
                </a:lnTo>
                <a:lnTo>
                  <a:pt x="2910998" y="4166732"/>
                </a:lnTo>
                <a:lnTo>
                  <a:pt x="2942346" y="4141855"/>
                </a:lnTo>
                <a:lnTo>
                  <a:pt x="2971673" y="4114687"/>
                </a:lnTo>
                <a:lnTo>
                  <a:pt x="2998842" y="4085362"/>
                </a:lnTo>
                <a:lnTo>
                  <a:pt x="3023721" y="4054014"/>
                </a:lnTo>
                <a:lnTo>
                  <a:pt x="3046176" y="4020778"/>
                </a:lnTo>
                <a:lnTo>
                  <a:pt x="3066071" y="3985787"/>
                </a:lnTo>
                <a:lnTo>
                  <a:pt x="3083274" y="3949176"/>
                </a:lnTo>
                <a:lnTo>
                  <a:pt x="3097649" y="3911078"/>
                </a:lnTo>
                <a:lnTo>
                  <a:pt x="3109064" y="3871627"/>
                </a:lnTo>
                <a:lnTo>
                  <a:pt x="3117383" y="3830958"/>
                </a:lnTo>
                <a:lnTo>
                  <a:pt x="3122473" y="3789204"/>
                </a:lnTo>
                <a:lnTo>
                  <a:pt x="3124200" y="3746500"/>
                </a:lnTo>
                <a:lnTo>
                  <a:pt x="3124200" y="520700"/>
                </a:lnTo>
                <a:lnTo>
                  <a:pt x="3122473" y="478000"/>
                </a:lnTo>
                <a:lnTo>
                  <a:pt x="3117383" y="436251"/>
                </a:lnTo>
                <a:lnTo>
                  <a:pt x="3109064" y="395584"/>
                </a:lnTo>
                <a:lnTo>
                  <a:pt x="3097649" y="356136"/>
                </a:lnTo>
                <a:lnTo>
                  <a:pt x="3083274" y="318039"/>
                </a:lnTo>
                <a:lnTo>
                  <a:pt x="3066071" y="281428"/>
                </a:lnTo>
                <a:lnTo>
                  <a:pt x="3046176" y="246438"/>
                </a:lnTo>
                <a:lnTo>
                  <a:pt x="3023721" y="213201"/>
                </a:lnTo>
                <a:lnTo>
                  <a:pt x="2998842" y="181853"/>
                </a:lnTo>
                <a:lnTo>
                  <a:pt x="2971673" y="152526"/>
                </a:lnTo>
                <a:lnTo>
                  <a:pt x="2942346" y="125357"/>
                </a:lnTo>
                <a:lnTo>
                  <a:pt x="2910998" y="100478"/>
                </a:lnTo>
                <a:lnTo>
                  <a:pt x="2877761" y="78023"/>
                </a:lnTo>
                <a:lnTo>
                  <a:pt x="2842771" y="58128"/>
                </a:lnTo>
                <a:lnTo>
                  <a:pt x="2806160" y="40925"/>
                </a:lnTo>
                <a:lnTo>
                  <a:pt x="2768063" y="26550"/>
                </a:lnTo>
                <a:lnTo>
                  <a:pt x="2728615" y="15135"/>
                </a:lnTo>
                <a:lnTo>
                  <a:pt x="2687948" y="6816"/>
                </a:lnTo>
                <a:lnTo>
                  <a:pt x="2646199" y="1726"/>
                </a:lnTo>
                <a:lnTo>
                  <a:pt x="2603500" y="0"/>
                </a:lnTo>
                <a:close/>
              </a:path>
            </a:pathLst>
          </a:custGeom>
          <a:solidFill>
            <a:srgbClr val="5F76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1828800"/>
            <a:ext cx="3124200" cy="4267200"/>
          </a:xfrm>
          <a:custGeom>
            <a:avLst/>
            <a:gdLst/>
            <a:ahLst/>
            <a:cxnLst/>
            <a:rect l="l" t="t" r="r" b="b"/>
            <a:pathLst>
              <a:path w="3124200" h="4267200">
                <a:moveTo>
                  <a:pt x="0" y="520700"/>
                </a:moveTo>
                <a:lnTo>
                  <a:pt x="1726" y="478000"/>
                </a:lnTo>
                <a:lnTo>
                  <a:pt x="6815" y="436251"/>
                </a:lnTo>
                <a:lnTo>
                  <a:pt x="15133" y="395584"/>
                </a:lnTo>
                <a:lnTo>
                  <a:pt x="26546" y="356136"/>
                </a:lnTo>
                <a:lnTo>
                  <a:pt x="40920" y="318039"/>
                </a:lnTo>
                <a:lnTo>
                  <a:pt x="58121" y="281428"/>
                </a:lnTo>
                <a:lnTo>
                  <a:pt x="78015" y="246438"/>
                </a:lnTo>
                <a:lnTo>
                  <a:pt x="100468" y="213201"/>
                </a:lnTo>
                <a:lnTo>
                  <a:pt x="125345" y="181853"/>
                </a:lnTo>
                <a:lnTo>
                  <a:pt x="152514" y="152526"/>
                </a:lnTo>
                <a:lnTo>
                  <a:pt x="181839" y="125357"/>
                </a:lnTo>
                <a:lnTo>
                  <a:pt x="213187" y="100478"/>
                </a:lnTo>
                <a:lnTo>
                  <a:pt x="246424" y="78023"/>
                </a:lnTo>
                <a:lnTo>
                  <a:pt x="281416" y="58128"/>
                </a:lnTo>
                <a:lnTo>
                  <a:pt x="318029" y="40925"/>
                </a:lnTo>
                <a:lnTo>
                  <a:pt x="356128" y="26550"/>
                </a:lnTo>
                <a:lnTo>
                  <a:pt x="395580" y="15135"/>
                </a:lnTo>
                <a:lnTo>
                  <a:pt x="436251" y="6816"/>
                </a:lnTo>
                <a:lnTo>
                  <a:pt x="478006" y="1726"/>
                </a:lnTo>
                <a:lnTo>
                  <a:pt x="520712" y="0"/>
                </a:lnTo>
                <a:lnTo>
                  <a:pt x="2603500" y="0"/>
                </a:lnTo>
                <a:lnTo>
                  <a:pt x="2646199" y="1726"/>
                </a:lnTo>
                <a:lnTo>
                  <a:pt x="2687948" y="6816"/>
                </a:lnTo>
                <a:lnTo>
                  <a:pt x="2728615" y="15135"/>
                </a:lnTo>
                <a:lnTo>
                  <a:pt x="2768063" y="26550"/>
                </a:lnTo>
                <a:lnTo>
                  <a:pt x="2806160" y="40925"/>
                </a:lnTo>
                <a:lnTo>
                  <a:pt x="2842771" y="58128"/>
                </a:lnTo>
                <a:lnTo>
                  <a:pt x="2877761" y="78023"/>
                </a:lnTo>
                <a:lnTo>
                  <a:pt x="2910998" y="100478"/>
                </a:lnTo>
                <a:lnTo>
                  <a:pt x="2942346" y="125357"/>
                </a:lnTo>
                <a:lnTo>
                  <a:pt x="2971673" y="152526"/>
                </a:lnTo>
                <a:lnTo>
                  <a:pt x="2998842" y="181853"/>
                </a:lnTo>
                <a:lnTo>
                  <a:pt x="3023721" y="213201"/>
                </a:lnTo>
                <a:lnTo>
                  <a:pt x="3046176" y="246438"/>
                </a:lnTo>
                <a:lnTo>
                  <a:pt x="3066071" y="281428"/>
                </a:lnTo>
                <a:lnTo>
                  <a:pt x="3083274" y="318039"/>
                </a:lnTo>
                <a:lnTo>
                  <a:pt x="3097649" y="356136"/>
                </a:lnTo>
                <a:lnTo>
                  <a:pt x="3109064" y="395584"/>
                </a:lnTo>
                <a:lnTo>
                  <a:pt x="3117383" y="436251"/>
                </a:lnTo>
                <a:lnTo>
                  <a:pt x="3122473" y="478000"/>
                </a:lnTo>
                <a:lnTo>
                  <a:pt x="3124200" y="520700"/>
                </a:lnTo>
                <a:lnTo>
                  <a:pt x="3124200" y="3746500"/>
                </a:lnTo>
                <a:lnTo>
                  <a:pt x="3122473" y="3789204"/>
                </a:lnTo>
                <a:lnTo>
                  <a:pt x="3117383" y="3830958"/>
                </a:lnTo>
                <a:lnTo>
                  <a:pt x="3109064" y="3871627"/>
                </a:lnTo>
                <a:lnTo>
                  <a:pt x="3097649" y="3911078"/>
                </a:lnTo>
                <a:lnTo>
                  <a:pt x="3083274" y="3949176"/>
                </a:lnTo>
                <a:lnTo>
                  <a:pt x="3066071" y="3985787"/>
                </a:lnTo>
                <a:lnTo>
                  <a:pt x="3046176" y="4020778"/>
                </a:lnTo>
                <a:lnTo>
                  <a:pt x="3023721" y="4054014"/>
                </a:lnTo>
                <a:lnTo>
                  <a:pt x="2998842" y="4085362"/>
                </a:lnTo>
                <a:lnTo>
                  <a:pt x="2971673" y="4114687"/>
                </a:lnTo>
                <a:lnTo>
                  <a:pt x="2942346" y="4141855"/>
                </a:lnTo>
                <a:lnTo>
                  <a:pt x="2910998" y="4166732"/>
                </a:lnTo>
                <a:lnTo>
                  <a:pt x="2877761" y="4189185"/>
                </a:lnTo>
                <a:lnTo>
                  <a:pt x="2842771" y="4209078"/>
                </a:lnTo>
                <a:lnTo>
                  <a:pt x="2806160" y="4226279"/>
                </a:lnTo>
                <a:lnTo>
                  <a:pt x="2768063" y="4240653"/>
                </a:lnTo>
                <a:lnTo>
                  <a:pt x="2728615" y="4252066"/>
                </a:lnTo>
                <a:lnTo>
                  <a:pt x="2687948" y="4260384"/>
                </a:lnTo>
                <a:lnTo>
                  <a:pt x="2646199" y="4265473"/>
                </a:lnTo>
                <a:lnTo>
                  <a:pt x="2603500" y="4267200"/>
                </a:lnTo>
                <a:lnTo>
                  <a:pt x="520712" y="4267200"/>
                </a:lnTo>
                <a:lnTo>
                  <a:pt x="478006" y="4265473"/>
                </a:lnTo>
                <a:lnTo>
                  <a:pt x="436251" y="4260384"/>
                </a:lnTo>
                <a:lnTo>
                  <a:pt x="395580" y="4252066"/>
                </a:lnTo>
                <a:lnTo>
                  <a:pt x="356128" y="4240653"/>
                </a:lnTo>
                <a:lnTo>
                  <a:pt x="318029" y="4226279"/>
                </a:lnTo>
                <a:lnTo>
                  <a:pt x="281416" y="4209078"/>
                </a:lnTo>
                <a:lnTo>
                  <a:pt x="246424" y="4189185"/>
                </a:lnTo>
                <a:lnTo>
                  <a:pt x="213187" y="4166732"/>
                </a:lnTo>
                <a:lnTo>
                  <a:pt x="181839" y="4141855"/>
                </a:lnTo>
                <a:lnTo>
                  <a:pt x="152514" y="4114687"/>
                </a:lnTo>
                <a:lnTo>
                  <a:pt x="125345" y="4085362"/>
                </a:lnTo>
                <a:lnTo>
                  <a:pt x="100468" y="4054014"/>
                </a:lnTo>
                <a:lnTo>
                  <a:pt x="78015" y="4020778"/>
                </a:lnTo>
                <a:lnTo>
                  <a:pt x="58121" y="3985787"/>
                </a:lnTo>
                <a:lnTo>
                  <a:pt x="40920" y="3949176"/>
                </a:lnTo>
                <a:lnTo>
                  <a:pt x="26546" y="3911078"/>
                </a:lnTo>
                <a:lnTo>
                  <a:pt x="15133" y="3871627"/>
                </a:lnTo>
                <a:lnTo>
                  <a:pt x="6815" y="3830958"/>
                </a:lnTo>
                <a:lnTo>
                  <a:pt x="1726" y="3789204"/>
                </a:lnTo>
                <a:lnTo>
                  <a:pt x="0" y="3746500"/>
                </a:lnTo>
                <a:lnTo>
                  <a:pt x="0" y="520700"/>
                </a:lnTo>
                <a:close/>
              </a:path>
            </a:pathLst>
          </a:custGeom>
          <a:ln w="28575">
            <a:solidFill>
              <a:srgbClr val="4454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55370" y="2613687"/>
            <a:ext cx="2632075" cy="28315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270" algn="ctr">
              <a:lnSpc>
                <a:spcPct val="99900"/>
              </a:lnSpc>
            </a:pPr>
            <a:r>
              <a:rPr sz="2400" dirty="0">
                <a:solidFill>
                  <a:srgbClr val="FFFFFF"/>
                </a:solidFill>
                <a:latin typeface="Palatino Linotype"/>
                <a:cs typeface="Palatino Linotype"/>
              </a:rPr>
              <a:t>Our un</a:t>
            </a:r>
            <a:r>
              <a:rPr sz="2400" spc="-10" dirty="0">
                <a:solidFill>
                  <a:srgbClr val="FFFFFF"/>
                </a:solidFill>
                <a:latin typeface="Palatino Linotype"/>
                <a:cs typeface="Palatino Linotype"/>
              </a:rPr>
              <a:t>i</a:t>
            </a:r>
            <a:r>
              <a:rPr sz="2400" spc="-40" dirty="0">
                <a:solidFill>
                  <a:srgbClr val="FFFFFF"/>
                </a:solidFill>
                <a:latin typeface="Palatino Linotype"/>
                <a:cs typeface="Palatino Linotype"/>
              </a:rPr>
              <a:t>v</a:t>
            </a:r>
            <a:r>
              <a:rPr sz="2400" dirty="0">
                <a:solidFill>
                  <a:srgbClr val="FFFFFF"/>
                </a:solidFill>
                <a:latin typeface="Palatino Linotype"/>
                <a:cs typeface="Palatino Linotype"/>
              </a:rPr>
              <a:t>ersity</a:t>
            </a:r>
            <a:r>
              <a:rPr sz="2400" spc="-250" dirty="0">
                <a:solidFill>
                  <a:srgbClr val="FFFFFF"/>
                </a:solidFill>
                <a:latin typeface="Palatino Linotype"/>
                <a:cs typeface="Palatino Linotype"/>
              </a:rPr>
              <a:t>’</a:t>
            </a:r>
            <a:r>
              <a:rPr sz="2400" dirty="0">
                <a:solidFill>
                  <a:srgbClr val="FFFFFF"/>
                </a:solidFill>
                <a:latin typeface="Palatino Linotype"/>
                <a:cs typeface="Palatino Linotype"/>
              </a:rPr>
              <a:t>s found</a:t>
            </a:r>
            <a:r>
              <a:rPr sz="2400" spc="-10" dirty="0">
                <a:solidFill>
                  <a:srgbClr val="FFFFFF"/>
                </a:solidFill>
                <a:latin typeface="Palatino Linotype"/>
                <a:cs typeface="Palatino Linotype"/>
              </a:rPr>
              <a:t>i</a:t>
            </a:r>
            <a:r>
              <a:rPr sz="2400" dirty="0">
                <a:solidFill>
                  <a:srgbClr val="FFFFFF"/>
                </a:solidFill>
                <a:latin typeface="Palatino Linotype"/>
                <a:cs typeface="Palatino Linotype"/>
              </a:rPr>
              <a:t>ng</a:t>
            </a:r>
            <a:r>
              <a:rPr sz="2400" spc="1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FFFFFF"/>
                </a:solidFill>
                <a:latin typeface="Palatino Linotype"/>
                <a:cs typeface="Palatino Linotype"/>
              </a:rPr>
              <a:t>Preside</a:t>
            </a:r>
            <a:r>
              <a:rPr sz="2400" spc="-10" dirty="0">
                <a:solidFill>
                  <a:srgbClr val="FFFFFF"/>
                </a:solidFill>
                <a:latin typeface="Palatino Linotype"/>
                <a:cs typeface="Palatino Linotype"/>
              </a:rPr>
              <a:t>n</a:t>
            </a:r>
            <a:r>
              <a:rPr sz="2400" dirty="0">
                <a:solidFill>
                  <a:srgbClr val="FFFFFF"/>
                </a:solidFill>
                <a:latin typeface="Palatino Linotype"/>
                <a:cs typeface="Palatino Linotype"/>
              </a:rPr>
              <a:t>t </a:t>
            </a:r>
            <a:r>
              <a:rPr sz="2400" spc="-15" dirty="0">
                <a:solidFill>
                  <a:srgbClr val="FFFFFF"/>
                </a:solidFill>
                <a:latin typeface="Palatino Linotype"/>
                <a:cs typeface="Palatino Linotype"/>
              </a:rPr>
              <a:t>David</a:t>
            </a:r>
            <a:r>
              <a:rPr sz="2400" spc="-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Palatino Linotype"/>
                <a:cs typeface="Palatino Linotype"/>
              </a:rPr>
              <a:t>S</a:t>
            </a:r>
            <a:r>
              <a:rPr sz="2400" spc="-60" dirty="0">
                <a:solidFill>
                  <a:srgbClr val="FFFFFF"/>
                </a:solidFill>
                <a:latin typeface="Palatino Linotype"/>
                <a:cs typeface="Palatino Linotype"/>
              </a:rPr>
              <a:t>w</a:t>
            </a:r>
            <a:r>
              <a:rPr sz="2400" dirty="0">
                <a:solidFill>
                  <a:srgbClr val="FFFFFF"/>
                </a:solidFill>
                <a:latin typeface="Palatino Linotype"/>
                <a:cs typeface="Palatino Linotype"/>
              </a:rPr>
              <a:t>eet</a:t>
            </a:r>
            <a:r>
              <a:rPr sz="2400" spc="-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2400" spc="-15" dirty="0" smtClean="0">
                <a:solidFill>
                  <a:srgbClr val="FFFFFF"/>
                </a:solidFill>
                <a:latin typeface="Palatino Linotype"/>
                <a:cs typeface="Palatino Linotype"/>
              </a:rPr>
              <a:t>said</a:t>
            </a:r>
            <a:r>
              <a:rPr lang="en-US" sz="2400" spc="-15" dirty="0" smtClean="0">
                <a:solidFill>
                  <a:srgbClr val="FFFFFF"/>
                </a:solidFill>
                <a:latin typeface="Palatino Linotype"/>
                <a:cs typeface="Palatino Linotype"/>
              </a:rPr>
              <a:t>,</a:t>
            </a:r>
            <a:r>
              <a:rPr sz="2400" spc="-10" dirty="0" smtClean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en-US" sz="2400" spc="-10" dirty="0" smtClean="0">
                <a:solidFill>
                  <a:srgbClr val="FFFFFF"/>
                </a:solidFill>
                <a:latin typeface="Palatino Linotype"/>
                <a:cs typeface="Palatino Linotype"/>
              </a:rPr>
              <a:t>“G</a:t>
            </a:r>
            <a:r>
              <a:rPr sz="2800" b="1" i="1" spc="-5" dirty="0" smtClean="0">
                <a:solidFill>
                  <a:srgbClr val="FFFFFF"/>
                </a:solidFill>
                <a:latin typeface="Palatino Linotype"/>
                <a:cs typeface="Palatino Linotype"/>
              </a:rPr>
              <a:t>i</a:t>
            </a:r>
            <a:r>
              <a:rPr sz="2800" b="1" i="1" spc="-20" dirty="0" smtClean="0">
                <a:solidFill>
                  <a:srgbClr val="FFFFFF"/>
                </a:solidFill>
                <a:latin typeface="Palatino Linotype"/>
                <a:cs typeface="Palatino Linotype"/>
              </a:rPr>
              <a:t>ven</a:t>
            </a:r>
            <a:r>
              <a:rPr sz="2800" b="1" i="1" spc="15" dirty="0" smtClean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2800" b="1" i="1" spc="-10" dirty="0">
                <a:solidFill>
                  <a:srgbClr val="FFFFFF"/>
                </a:solidFill>
                <a:latin typeface="Palatino Linotype"/>
                <a:cs typeface="Palatino Linotype"/>
              </a:rPr>
              <a:t>fr</a:t>
            </a:r>
            <a:r>
              <a:rPr sz="2800" b="1" i="1" spc="-15" dirty="0">
                <a:solidFill>
                  <a:srgbClr val="FFFFFF"/>
                </a:solidFill>
                <a:latin typeface="Palatino Linotype"/>
                <a:cs typeface="Palatino Linotype"/>
              </a:rPr>
              <a:t>e</a:t>
            </a:r>
            <a:r>
              <a:rPr sz="2800" b="1" i="1" spc="-30" dirty="0">
                <a:solidFill>
                  <a:srgbClr val="FFFFFF"/>
                </a:solidFill>
                <a:latin typeface="Palatino Linotype"/>
                <a:cs typeface="Palatino Linotype"/>
              </a:rPr>
              <a:t>e</a:t>
            </a:r>
            <a:r>
              <a:rPr sz="2800" b="1" i="1" spc="-25" dirty="0">
                <a:solidFill>
                  <a:srgbClr val="FFFFFF"/>
                </a:solidFill>
                <a:latin typeface="Palatino Linotype"/>
                <a:cs typeface="Palatino Linotype"/>
              </a:rPr>
              <a:t>d</a:t>
            </a:r>
            <a:r>
              <a:rPr sz="2800" b="1" i="1" spc="-15" dirty="0">
                <a:solidFill>
                  <a:srgbClr val="FFFFFF"/>
                </a:solidFill>
                <a:latin typeface="Palatino Linotype"/>
                <a:cs typeface="Palatino Linotype"/>
              </a:rPr>
              <a:t>o</a:t>
            </a:r>
            <a:r>
              <a:rPr sz="2800" b="1" i="1" spc="-20" dirty="0">
                <a:solidFill>
                  <a:srgbClr val="FFFFFF"/>
                </a:solidFill>
                <a:latin typeface="Palatino Linotype"/>
                <a:cs typeface="Palatino Linotype"/>
              </a:rPr>
              <a:t>m,</a:t>
            </a:r>
            <a:r>
              <a:rPr sz="2800" b="1" i="1" spc="-15" dirty="0">
                <a:solidFill>
                  <a:srgbClr val="FFFFFF"/>
                </a:solidFill>
                <a:latin typeface="Palatino Linotype"/>
                <a:cs typeface="Palatino Linotype"/>
              </a:rPr>
              <a:t> students</a:t>
            </a:r>
            <a:r>
              <a:rPr sz="2800" b="1" i="1" spc="-1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2800" b="1" i="1" spc="-25" dirty="0">
                <a:solidFill>
                  <a:srgbClr val="FFFFFF"/>
                </a:solidFill>
                <a:latin typeface="Palatino Linotype"/>
                <a:cs typeface="Palatino Linotype"/>
              </a:rPr>
              <a:t>w</a:t>
            </a:r>
            <a:r>
              <a:rPr sz="2800" b="1" i="1" spc="-5" dirty="0">
                <a:solidFill>
                  <a:srgbClr val="FFFFFF"/>
                </a:solidFill>
                <a:latin typeface="Palatino Linotype"/>
                <a:cs typeface="Palatino Linotype"/>
              </a:rPr>
              <a:t>i</a:t>
            </a:r>
            <a:r>
              <a:rPr sz="2800" b="1" i="1" spc="-10" dirty="0">
                <a:solidFill>
                  <a:srgbClr val="FFFFFF"/>
                </a:solidFill>
                <a:latin typeface="Palatino Linotype"/>
                <a:cs typeface="Palatino Linotype"/>
              </a:rPr>
              <a:t>ll </a:t>
            </a:r>
            <a:r>
              <a:rPr sz="2800" b="1" i="1" spc="-25" dirty="0">
                <a:solidFill>
                  <a:srgbClr val="FFFFFF"/>
                </a:solidFill>
                <a:latin typeface="Palatino Linotype"/>
                <a:cs typeface="Palatino Linotype"/>
              </a:rPr>
              <a:t>o</a:t>
            </a:r>
            <a:r>
              <a:rPr sz="2800" b="1" i="1" spc="-15" dirty="0">
                <a:solidFill>
                  <a:srgbClr val="FFFFFF"/>
                </a:solidFill>
                <a:latin typeface="Palatino Linotype"/>
                <a:cs typeface="Palatino Linotype"/>
              </a:rPr>
              <a:t>pt</a:t>
            </a:r>
            <a:r>
              <a:rPr sz="2800" b="1" i="1" spc="-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2800" b="1" i="1" spc="-10" dirty="0">
                <a:solidFill>
                  <a:srgbClr val="FFFFFF"/>
                </a:solidFill>
                <a:latin typeface="Palatino Linotype"/>
                <a:cs typeface="Palatino Linotype"/>
              </a:rPr>
              <a:t>f</a:t>
            </a:r>
            <a:r>
              <a:rPr sz="2800" b="1" i="1" spc="-15" dirty="0">
                <a:solidFill>
                  <a:srgbClr val="FFFFFF"/>
                </a:solidFill>
                <a:latin typeface="Palatino Linotype"/>
                <a:cs typeface="Palatino Linotype"/>
              </a:rPr>
              <a:t>or exc</a:t>
            </a:r>
            <a:r>
              <a:rPr sz="2800" b="1" i="1" spc="-30" dirty="0">
                <a:solidFill>
                  <a:srgbClr val="FFFFFF"/>
                </a:solidFill>
                <a:latin typeface="Palatino Linotype"/>
                <a:cs typeface="Palatino Linotype"/>
              </a:rPr>
              <a:t>e</a:t>
            </a:r>
            <a:r>
              <a:rPr sz="2800" b="1" i="1" spc="-10" dirty="0">
                <a:solidFill>
                  <a:srgbClr val="FFFFFF"/>
                </a:solidFill>
                <a:latin typeface="Palatino Linotype"/>
                <a:cs typeface="Palatino Linotype"/>
              </a:rPr>
              <a:t>l</a:t>
            </a:r>
            <a:r>
              <a:rPr sz="2800" b="1" i="1" spc="-5" dirty="0">
                <a:solidFill>
                  <a:srgbClr val="FFFFFF"/>
                </a:solidFill>
                <a:latin typeface="Palatino Linotype"/>
                <a:cs typeface="Palatino Linotype"/>
              </a:rPr>
              <a:t>l</a:t>
            </a:r>
            <a:r>
              <a:rPr sz="2800" b="1" i="1" spc="-15" dirty="0">
                <a:solidFill>
                  <a:srgbClr val="FFFFFF"/>
                </a:solidFill>
                <a:latin typeface="Palatino Linotype"/>
                <a:cs typeface="Palatino Linotype"/>
              </a:rPr>
              <a:t>enc</a:t>
            </a:r>
            <a:r>
              <a:rPr sz="2800" b="1" i="1" spc="-25" dirty="0">
                <a:solidFill>
                  <a:srgbClr val="FFFFFF"/>
                </a:solidFill>
                <a:latin typeface="Palatino Linotype"/>
                <a:cs typeface="Palatino Linotype"/>
              </a:rPr>
              <a:t>e</a:t>
            </a:r>
            <a:r>
              <a:rPr sz="2400" dirty="0" smtClean="0">
                <a:solidFill>
                  <a:srgbClr val="FFFFFF"/>
                </a:solidFill>
                <a:latin typeface="Palatino Linotype"/>
                <a:cs typeface="Palatino Linotype"/>
              </a:rPr>
              <a:t>.</a:t>
            </a:r>
            <a:r>
              <a:rPr lang="en-US" sz="2400" dirty="0" smtClean="0">
                <a:solidFill>
                  <a:srgbClr val="FFFFFF"/>
                </a:solidFill>
                <a:latin typeface="Palatino Linotype"/>
                <a:cs typeface="Palatino Linotype"/>
              </a:rPr>
              <a:t>"</a:t>
            </a:r>
            <a:endParaRPr sz="2400" dirty="0">
              <a:latin typeface="Palatino Linotype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70375" y="1927887"/>
            <a:ext cx="4483100" cy="4001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01980">
              <a:lnSpc>
                <a:spcPct val="100000"/>
              </a:lnSpc>
            </a:pP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The 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I</a:t>
            </a:r>
            <a:r>
              <a:rPr sz="2400" spc="-25" dirty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div</a:t>
            </a:r>
            <a:r>
              <a:rPr sz="24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i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dualized</a:t>
            </a:r>
            <a:r>
              <a:rPr sz="2400" spc="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BA</a:t>
            </a:r>
            <a:r>
              <a:rPr sz="2400" spc="-14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is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the 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h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o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me</a:t>
            </a:r>
            <a:r>
              <a:rPr sz="2400" spc="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of our </a:t>
            </a:r>
            <a:r>
              <a:rPr sz="2400" spc="5" dirty="0">
                <a:solidFill>
                  <a:srgbClr val="575F63"/>
                </a:solidFill>
                <a:latin typeface="Palatino Linotype"/>
                <a:cs typeface="Palatino Linotype"/>
              </a:rPr>
              <a:t>u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i</a:t>
            </a:r>
            <a:r>
              <a:rPr sz="2400" spc="-40" dirty="0">
                <a:solidFill>
                  <a:srgbClr val="575F63"/>
                </a:solidFill>
                <a:latin typeface="Palatino Linotype"/>
                <a:cs typeface="Palatino Linotype"/>
              </a:rPr>
              <a:t>v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ersity</a:t>
            </a:r>
            <a:r>
              <a:rPr sz="2400" spc="-250" dirty="0">
                <a:solidFill>
                  <a:srgbClr val="575F63"/>
                </a:solidFill>
                <a:latin typeface="Palatino Linotype"/>
                <a:cs typeface="Palatino Linotype"/>
              </a:rPr>
              <a:t>’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s ori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g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i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al</a:t>
            </a:r>
            <a:r>
              <a:rPr sz="2400" spc="3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missio</a:t>
            </a:r>
            <a:r>
              <a:rPr sz="24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—</a:t>
            </a:r>
            <a:r>
              <a:rPr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o</a:t>
            </a:r>
            <a:r>
              <a:rPr sz="2400" spc="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gi</a:t>
            </a:r>
            <a:r>
              <a:rPr sz="2400" spc="-45" dirty="0">
                <a:solidFill>
                  <a:srgbClr val="575F63"/>
                </a:solidFill>
                <a:latin typeface="Palatino Linotype"/>
                <a:cs typeface="Palatino Linotype"/>
              </a:rPr>
              <a:t>v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e</a:t>
            </a:r>
            <a:endParaRPr sz="2400" dirty="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</a:pPr>
            <a:r>
              <a:rPr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student</a:t>
            </a:r>
            <a:r>
              <a:rPr lang="en-US" sz="2400" dirty="0">
                <a:solidFill>
                  <a:srgbClr val="575F63"/>
                </a:solidFill>
                <a:latin typeface="Palatino Linotype"/>
                <a:cs typeface="Palatino Linotype"/>
              </a:rPr>
              <a:t>s</a:t>
            </a:r>
            <a:r>
              <a:rPr sz="24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primary </a:t>
            </a:r>
            <a:r>
              <a:rPr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respo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sibi</a:t>
            </a:r>
            <a:r>
              <a:rPr sz="2400" spc="5" dirty="0">
                <a:solidFill>
                  <a:srgbClr val="575F63"/>
                </a:solidFill>
                <a:latin typeface="Palatino Linotype"/>
                <a:cs typeface="Palatino Linotype"/>
              </a:rPr>
              <a:t>l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ity</a:t>
            </a:r>
            <a:endParaRPr sz="2400" dirty="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fo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r</a:t>
            </a:r>
            <a:r>
              <a:rPr sz="2400" spc="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and</a:t>
            </a:r>
            <a:r>
              <a:rPr sz="24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authori</a:t>
            </a:r>
            <a:r>
              <a:rPr sz="2400" spc="5" dirty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y</a:t>
            </a:r>
            <a:r>
              <a:rPr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o</a:t>
            </a:r>
            <a:r>
              <a:rPr sz="2400" spc="-25" dirty="0">
                <a:solidFill>
                  <a:srgbClr val="575F63"/>
                </a:solidFill>
                <a:latin typeface="Palatino Linotype"/>
                <a:cs typeface="Palatino Linotype"/>
              </a:rPr>
              <a:t>v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e</a:t>
            </a:r>
            <a:r>
              <a:rPr sz="2400" spc="10" dirty="0">
                <a:solidFill>
                  <a:srgbClr val="575F63"/>
                </a:solidFill>
                <a:latin typeface="Palatino Linotype"/>
                <a:cs typeface="Palatino Linotype"/>
              </a:rPr>
              <a:t>r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:</a:t>
            </a:r>
            <a:endParaRPr sz="2400" dirty="0">
              <a:latin typeface="Palatino Linotype"/>
              <a:cs typeface="Palatino Linotype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what</a:t>
            </a:r>
            <a:r>
              <a:rPr sz="2400" spc="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the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y</a:t>
            </a:r>
            <a:r>
              <a:rPr sz="2400" spc="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learn</a:t>
            </a:r>
            <a:endParaRPr sz="2400" dirty="0">
              <a:latin typeface="Palatino Linotype"/>
              <a:cs typeface="Palatino Linotype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h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o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w</a:t>
            </a:r>
            <a:r>
              <a:rPr sz="2400" spc="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h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ey</a:t>
            </a:r>
            <a:r>
              <a:rPr sz="2400" spc="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learn</a:t>
            </a:r>
            <a:endParaRPr sz="2400" dirty="0">
              <a:latin typeface="Palatino Linotype"/>
              <a:cs typeface="Palatino Linotype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where </a:t>
            </a:r>
            <a:r>
              <a:rPr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the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y</a:t>
            </a:r>
            <a:r>
              <a:rPr sz="2400" spc="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learn</a:t>
            </a:r>
            <a:endParaRPr sz="2400" dirty="0">
              <a:latin typeface="Palatino Linotype"/>
              <a:cs typeface="Palatino Linotype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h</a:t>
            </a:r>
            <a:r>
              <a:rPr sz="2400" spc="-25" dirty="0">
                <a:solidFill>
                  <a:srgbClr val="575F63"/>
                </a:solidFill>
                <a:latin typeface="Palatino Linotype"/>
                <a:cs typeface="Palatino Linotype"/>
              </a:rPr>
              <a:t>o</a:t>
            </a:r>
            <a:r>
              <a:rPr sz="24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w</a:t>
            </a:r>
            <a:r>
              <a:rPr sz="2400" spc="1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th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a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sz="2400" spc="1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learn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i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ng</a:t>
            </a:r>
            <a:r>
              <a:rPr sz="2400" spc="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is</a:t>
            </a:r>
            <a:endParaRPr sz="2400" dirty="0">
              <a:latin typeface="Palatino Linotype"/>
              <a:cs typeface="Palatino Linotype"/>
            </a:endParaRPr>
          </a:p>
          <a:p>
            <a:pPr marL="355600">
              <a:lnSpc>
                <a:spcPct val="100000"/>
              </a:lnSpc>
            </a:pPr>
            <a:r>
              <a:rPr sz="2400" smtClean="0">
                <a:solidFill>
                  <a:srgbClr val="575F63"/>
                </a:solidFill>
                <a:latin typeface="Palatino Linotype"/>
                <a:cs typeface="Palatino Linotype"/>
              </a:rPr>
              <a:t>e</a:t>
            </a:r>
            <a:r>
              <a:rPr sz="2400" spc="-60" smtClean="0">
                <a:solidFill>
                  <a:srgbClr val="575F63"/>
                </a:solidFill>
                <a:latin typeface="Palatino Linotype"/>
                <a:cs typeface="Palatino Linotype"/>
              </a:rPr>
              <a:t>v</a:t>
            </a:r>
            <a:r>
              <a:rPr sz="2400" smtClean="0">
                <a:solidFill>
                  <a:srgbClr val="575F63"/>
                </a:solidFill>
                <a:latin typeface="Palatino Linotype"/>
                <a:cs typeface="Palatino Linotype"/>
              </a:rPr>
              <a:t>aluate</a:t>
            </a:r>
            <a:r>
              <a:rPr sz="2400" spc="-10" smtClean="0">
                <a:solidFill>
                  <a:srgbClr val="575F63"/>
                </a:solidFill>
                <a:latin typeface="Palatino Linotype"/>
                <a:cs typeface="Palatino Linotype"/>
              </a:rPr>
              <a:t>d</a:t>
            </a:r>
            <a:endParaRPr sz="2400" dirty="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49348" y="614734"/>
            <a:ext cx="5850255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74065" algn="l"/>
              </a:tabLst>
            </a:pPr>
            <a:r>
              <a:rPr sz="4800" dirty="0">
                <a:solidFill>
                  <a:srgbClr val="42558D"/>
                </a:solidFill>
                <a:latin typeface="Palatino Linotype"/>
                <a:cs typeface="Palatino Linotype"/>
              </a:rPr>
              <a:t>	</a:t>
            </a:r>
            <a:r>
              <a:rPr sz="4800" spc="-375" dirty="0">
                <a:solidFill>
                  <a:srgbClr val="42558D"/>
                </a:solidFill>
                <a:latin typeface="Palatino Linotype"/>
                <a:cs typeface="Palatino Linotype"/>
              </a:rPr>
              <a:t>V</a:t>
            </a:r>
            <a:r>
              <a:rPr sz="4800" dirty="0">
                <a:solidFill>
                  <a:srgbClr val="42558D"/>
                </a:solidFill>
                <a:latin typeface="Palatino Linotype"/>
                <a:cs typeface="Palatino Linotype"/>
              </a:rPr>
              <a:t>ariety</a:t>
            </a:r>
            <a:r>
              <a:rPr sz="4800" spc="10" dirty="0">
                <a:solidFill>
                  <a:srgbClr val="42558D"/>
                </a:solidFill>
                <a:latin typeface="Palatino Linotype"/>
                <a:cs typeface="Palatino Linotype"/>
              </a:rPr>
              <a:t> </a:t>
            </a:r>
            <a:r>
              <a:rPr sz="4800" spc="-25" dirty="0">
                <a:solidFill>
                  <a:srgbClr val="42558D"/>
                </a:solidFill>
                <a:latin typeface="Palatino Linotype"/>
                <a:cs typeface="Palatino Linotype"/>
              </a:rPr>
              <a:t>of</a:t>
            </a:r>
            <a:r>
              <a:rPr sz="4800" spc="-5" dirty="0">
                <a:solidFill>
                  <a:srgbClr val="42558D"/>
                </a:solidFill>
                <a:latin typeface="Palatino Linotype"/>
                <a:cs typeface="Palatino Linotype"/>
              </a:rPr>
              <a:t> </a:t>
            </a:r>
            <a:r>
              <a:rPr sz="4800" dirty="0">
                <a:solidFill>
                  <a:srgbClr val="42558D"/>
                </a:solidFill>
                <a:latin typeface="Palatino Linotype"/>
                <a:cs typeface="Palatino Linotype"/>
              </a:rPr>
              <a:t>i</a:t>
            </a:r>
            <a:r>
              <a:rPr sz="4800" spc="5" dirty="0">
                <a:solidFill>
                  <a:srgbClr val="42558D"/>
                </a:solidFill>
                <a:latin typeface="Palatino Linotype"/>
                <a:cs typeface="Palatino Linotype"/>
              </a:rPr>
              <a:t>n</a:t>
            </a:r>
            <a:r>
              <a:rPr sz="4800" spc="-5" dirty="0">
                <a:solidFill>
                  <a:srgbClr val="42558D"/>
                </a:solidFill>
                <a:latin typeface="Palatino Linotype"/>
                <a:cs typeface="Palatino Linotype"/>
              </a:rPr>
              <a:t>tere</a:t>
            </a:r>
            <a:r>
              <a:rPr sz="4800" spc="15" dirty="0">
                <a:solidFill>
                  <a:srgbClr val="42558D"/>
                </a:solidFill>
                <a:latin typeface="Palatino Linotype"/>
                <a:cs typeface="Palatino Linotype"/>
              </a:rPr>
              <a:t>s</a:t>
            </a:r>
            <a:r>
              <a:rPr sz="4800" spc="-5" dirty="0">
                <a:solidFill>
                  <a:srgbClr val="42558D"/>
                </a:solidFill>
                <a:latin typeface="Palatino Linotype"/>
                <a:cs typeface="Palatino Linotype"/>
              </a:rPr>
              <a:t>ts</a:t>
            </a:r>
            <a:endParaRPr sz="4800" dirty="0">
              <a:latin typeface="Palatino Linotype"/>
              <a:cs typeface="Palatino Linotyp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9600" y="1828800"/>
            <a:ext cx="3124200" cy="4267200"/>
          </a:xfrm>
          <a:custGeom>
            <a:avLst/>
            <a:gdLst/>
            <a:ahLst/>
            <a:cxnLst/>
            <a:rect l="l" t="t" r="r" b="b"/>
            <a:pathLst>
              <a:path w="3124200" h="4267200">
                <a:moveTo>
                  <a:pt x="2603500" y="0"/>
                </a:moveTo>
                <a:lnTo>
                  <a:pt x="520712" y="0"/>
                </a:lnTo>
                <a:lnTo>
                  <a:pt x="478006" y="1726"/>
                </a:lnTo>
                <a:lnTo>
                  <a:pt x="436251" y="6816"/>
                </a:lnTo>
                <a:lnTo>
                  <a:pt x="395580" y="15135"/>
                </a:lnTo>
                <a:lnTo>
                  <a:pt x="356128" y="26550"/>
                </a:lnTo>
                <a:lnTo>
                  <a:pt x="318029" y="40925"/>
                </a:lnTo>
                <a:lnTo>
                  <a:pt x="281416" y="58128"/>
                </a:lnTo>
                <a:lnTo>
                  <a:pt x="246424" y="78023"/>
                </a:lnTo>
                <a:lnTo>
                  <a:pt x="213187" y="100478"/>
                </a:lnTo>
                <a:lnTo>
                  <a:pt x="181839" y="125357"/>
                </a:lnTo>
                <a:lnTo>
                  <a:pt x="152514" y="152526"/>
                </a:lnTo>
                <a:lnTo>
                  <a:pt x="125345" y="181853"/>
                </a:lnTo>
                <a:lnTo>
                  <a:pt x="100468" y="213201"/>
                </a:lnTo>
                <a:lnTo>
                  <a:pt x="78015" y="246438"/>
                </a:lnTo>
                <a:lnTo>
                  <a:pt x="58121" y="281428"/>
                </a:lnTo>
                <a:lnTo>
                  <a:pt x="40920" y="318039"/>
                </a:lnTo>
                <a:lnTo>
                  <a:pt x="26546" y="356136"/>
                </a:lnTo>
                <a:lnTo>
                  <a:pt x="15133" y="395584"/>
                </a:lnTo>
                <a:lnTo>
                  <a:pt x="6815" y="436251"/>
                </a:lnTo>
                <a:lnTo>
                  <a:pt x="1726" y="478000"/>
                </a:lnTo>
                <a:lnTo>
                  <a:pt x="0" y="520700"/>
                </a:lnTo>
                <a:lnTo>
                  <a:pt x="0" y="3746500"/>
                </a:lnTo>
                <a:lnTo>
                  <a:pt x="1726" y="3789204"/>
                </a:lnTo>
                <a:lnTo>
                  <a:pt x="6815" y="3830958"/>
                </a:lnTo>
                <a:lnTo>
                  <a:pt x="15133" y="3871627"/>
                </a:lnTo>
                <a:lnTo>
                  <a:pt x="26546" y="3911078"/>
                </a:lnTo>
                <a:lnTo>
                  <a:pt x="40920" y="3949176"/>
                </a:lnTo>
                <a:lnTo>
                  <a:pt x="58121" y="3985787"/>
                </a:lnTo>
                <a:lnTo>
                  <a:pt x="78015" y="4020778"/>
                </a:lnTo>
                <a:lnTo>
                  <a:pt x="100468" y="4054014"/>
                </a:lnTo>
                <a:lnTo>
                  <a:pt x="125345" y="4085362"/>
                </a:lnTo>
                <a:lnTo>
                  <a:pt x="152514" y="4114687"/>
                </a:lnTo>
                <a:lnTo>
                  <a:pt x="181839" y="4141855"/>
                </a:lnTo>
                <a:lnTo>
                  <a:pt x="213187" y="4166732"/>
                </a:lnTo>
                <a:lnTo>
                  <a:pt x="246424" y="4189185"/>
                </a:lnTo>
                <a:lnTo>
                  <a:pt x="281416" y="4209078"/>
                </a:lnTo>
                <a:lnTo>
                  <a:pt x="318029" y="4226279"/>
                </a:lnTo>
                <a:lnTo>
                  <a:pt x="356128" y="4240653"/>
                </a:lnTo>
                <a:lnTo>
                  <a:pt x="395580" y="4252066"/>
                </a:lnTo>
                <a:lnTo>
                  <a:pt x="436251" y="4260384"/>
                </a:lnTo>
                <a:lnTo>
                  <a:pt x="478006" y="4265473"/>
                </a:lnTo>
                <a:lnTo>
                  <a:pt x="520712" y="4267200"/>
                </a:lnTo>
                <a:lnTo>
                  <a:pt x="2603500" y="4267200"/>
                </a:lnTo>
                <a:lnTo>
                  <a:pt x="2646199" y="4265473"/>
                </a:lnTo>
                <a:lnTo>
                  <a:pt x="2687948" y="4260384"/>
                </a:lnTo>
                <a:lnTo>
                  <a:pt x="2728615" y="4252066"/>
                </a:lnTo>
                <a:lnTo>
                  <a:pt x="2768063" y="4240653"/>
                </a:lnTo>
                <a:lnTo>
                  <a:pt x="2806160" y="4226279"/>
                </a:lnTo>
                <a:lnTo>
                  <a:pt x="2842771" y="4209078"/>
                </a:lnTo>
                <a:lnTo>
                  <a:pt x="2877761" y="4189185"/>
                </a:lnTo>
                <a:lnTo>
                  <a:pt x="2910998" y="4166732"/>
                </a:lnTo>
                <a:lnTo>
                  <a:pt x="2942346" y="4141855"/>
                </a:lnTo>
                <a:lnTo>
                  <a:pt x="2971673" y="4114687"/>
                </a:lnTo>
                <a:lnTo>
                  <a:pt x="2998842" y="4085362"/>
                </a:lnTo>
                <a:lnTo>
                  <a:pt x="3023721" y="4054014"/>
                </a:lnTo>
                <a:lnTo>
                  <a:pt x="3046176" y="4020778"/>
                </a:lnTo>
                <a:lnTo>
                  <a:pt x="3066071" y="3985787"/>
                </a:lnTo>
                <a:lnTo>
                  <a:pt x="3083274" y="3949176"/>
                </a:lnTo>
                <a:lnTo>
                  <a:pt x="3097649" y="3911078"/>
                </a:lnTo>
                <a:lnTo>
                  <a:pt x="3109064" y="3871627"/>
                </a:lnTo>
                <a:lnTo>
                  <a:pt x="3117383" y="3830958"/>
                </a:lnTo>
                <a:lnTo>
                  <a:pt x="3122473" y="3789204"/>
                </a:lnTo>
                <a:lnTo>
                  <a:pt x="3124200" y="3746500"/>
                </a:lnTo>
                <a:lnTo>
                  <a:pt x="3124200" y="520700"/>
                </a:lnTo>
                <a:lnTo>
                  <a:pt x="3122473" y="478000"/>
                </a:lnTo>
                <a:lnTo>
                  <a:pt x="3117383" y="436251"/>
                </a:lnTo>
                <a:lnTo>
                  <a:pt x="3109064" y="395584"/>
                </a:lnTo>
                <a:lnTo>
                  <a:pt x="3097649" y="356136"/>
                </a:lnTo>
                <a:lnTo>
                  <a:pt x="3083274" y="318039"/>
                </a:lnTo>
                <a:lnTo>
                  <a:pt x="3066071" y="281428"/>
                </a:lnTo>
                <a:lnTo>
                  <a:pt x="3046176" y="246438"/>
                </a:lnTo>
                <a:lnTo>
                  <a:pt x="3023721" y="213201"/>
                </a:lnTo>
                <a:lnTo>
                  <a:pt x="2998842" y="181853"/>
                </a:lnTo>
                <a:lnTo>
                  <a:pt x="2971673" y="152526"/>
                </a:lnTo>
                <a:lnTo>
                  <a:pt x="2942346" y="125357"/>
                </a:lnTo>
                <a:lnTo>
                  <a:pt x="2910998" y="100478"/>
                </a:lnTo>
                <a:lnTo>
                  <a:pt x="2877761" y="78023"/>
                </a:lnTo>
                <a:lnTo>
                  <a:pt x="2842771" y="58128"/>
                </a:lnTo>
                <a:lnTo>
                  <a:pt x="2806160" y="40925"/>
                </a:lnTo>
                <a:lnTo>
                  <a:pt x="2768063" y="26550"/>
                </a:lnTo>
                <a:lnTo>
                  <a:pt x="2728615" y="15135"/>
                </a:lnTo>
                <a:lnTo>
                  <a:pt x="2687948" y="6816"/>
                </a:lnTo>
                <a:lnTo>
                  <a:pt x="2646199" y="1726"/>
                </a:lnTo>
                <a:lnTo>
                  <a:pt x="2603500" y="0"/>
                </a:lnTo>
                <a:close/>
              </a:path>
            </a:pathLst>
          </a:custGeom>
          <a:solidFill>
            <a:srgbClr val="5F76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1828800"/>
            <a:ext cx="3124200" cy="4267200"/>
          </a:xfrm>
          <a:custGeom>
            <a:avLst/>
            <a:gdLst/>
            <a:ahLst/>
            <a:cxnLst/>
            <a:rect l="l" t="t" r="r" b="b"/>
            <a:pathLst>
              <a:path w="3124200" h="4267200">
                <a:moveTo>
                  <a:pt x="0" y="520700"/>
                </a:moveTo>
                <a:lnTo>
                  <a:pt x="1726" y="478000"/>
                </a:lnTo>
                <a:lnTo>
                  <a:pt x="6815" y="436251"/>
                </a:lnTo>
                <a:lnTo>
                  <a:pt x="15133" y="395584"/>
                </a:lnTo>
                <a:lnTo>
                  <a:pt x="26546" y="356136"/>
                </a:lnTo>
                <a:lnTo>
                  <a:pt x="40920" y="318039"/>
                </a:lnTo>
                <a:lnTo>
                  <a:pt x="58121" y="281428"/>
                </a:lnTo>
                <a:lnTo>
                  <a:pt x="78015" y="246438"/>
                </a:lnTo>
                <a:lnTo>
                  <a:pt x="100468" y="213201"/>
                </a:lnTo>
                <a:lnTo>
                  <a:pt x="125345" y="181853"/>
                </a:lnTo>
                <a:lnTo>
                  <a:pt x="152514" y="152526"/>
                </a:lnTo>
                <a:lnTo>
                  <a:pt x="181839" y="125357"/>
                </a:lnTo>
                <a:lnTo>
                  <a:pt x="213187" y="100478"/>
                </a:lnTo>
                <a:lnTo>
                  <a:pt x="246424" y="78023"/>
                </a:lnTo>
                <a:lnTo>
                  <a:pt x="281416" y="58128"/>
                </a:lnTo>
                <a:lnTo>
                  <a:pt x="318029" y="40925"/>
                </a:lnTo>
                <a:lnTo>
                  <a:pt x="356128" y="26550"/>
                </a:lnTo>
                <a:lnTo>
                  <a:pt x="395580" y="15135"/>
                </a:lnTo>
                <a:lnTo>
                  <a:pt x="436251" y="6816"/>
                </a:lnTo>
                <a:lnTo>
                  <a:pt x="478006" y="1726"/>
                </a:lnTo>
                <a:lnTo>
                  <a:pt x="520712" y="0"/>
                </a:lnTo>
                <a:lnTo>
                  <a:pt x="2603500" y="0"/>
                </a:lnTo>
                <a:lnTo>
                  <a:pt x="2646199" y="1726"/>
                </a:lnTo>
                <a:lnTo>
                  <a:pt x="2687948" y="6816"/>
                </a:lnTo>
                <a:lnTo>
                  <a:pt x="2728615" y="15135"/>
                </a:lnTo>
                <a:lnTo>
                  <a:pt x="2768063" y="26550"/>
                </a:lnTo>
                <a:lnTo>
                  <a:pt x="2806160" y="40925"/>
                </a:lnTo>
                <a:lnTo>
                  <a:pt x="2842771" y="58128"/>
                </a:lnTo>
                <a:lnTo>
                  <a:pt x="2877761" y="78023"/>
                </a:lnTo>
                <a:lnTo>
                  <a:pt x="2910998" y="100478"/>
                </a:lnTo>
                <a:lnTo>
                  <a:pt x="2942346" y="125357"/>
                </a:lnTo>
                <a:lnTo>
                  <a:pt x="2971673" y="152526"/>
                </a:lnTo>
                <a:lnTo>
                  <a:pt x="2998842" y="181853"/>
                </a:lnTo>
                <a:lnTo>
                  <a:pt x="3023721" y="213201"/>
                </a:lnTo>
                <a:lnTo>
                  <a:pt x="3046176" y="246438"/>
                </a:lnTo>
                <a:lnTo>
                  <a:pt x="3066071" y="281428"/>
                </a:lnTo>
                <a:lnTo>
                  <a:pt x="3083274" y="318039"/>
                </a:lnTo>
                <a:lnTo>
                  <a:pt x="3097649" y="356136"/>
                </a:lnTo>
                <a:lnTo>
                  <a:pt x="3109064" y="395584"/>
                </a:lnTo>
                <a:lnTo>
                  <a:pt x="3117383" y="436251"/>
                </a:lnTo>
                <a:lnTo>
                  <a:pt x="3122473" y="478000"/>
                </a:lnTo>
                <a:lnTo>
                  <a:pt x="3124200" y="520700"/>
                </a:lnTo>
                <a:lnTo>
                  <a:pt x="3124200" y="3746500"/>
                </a:lnTo>
                <a:lnTo>
                  <a:pt x="3122473" y="3789204"/>
                </a:lnTo>
                <a:lnTo>
                  <a:pt x="3117383" y="3830958"/>
                </a:lnTo>
                <a:lnTo>
                  <a:pt x="3109064" y="3871627"/>
                </a:lnTo>
                <a:lnTo>
                  <a:pt x="3097649" y="3911078"/>
                </a:lnTo>
                <a:lnTo>
                  <a:pt x="3083274" y="3949176"/>
                </a:lnTo>
                <a:lnTo>
                  <a:pt x="3066071" y="3985787"/>
                </a:lnTo>
                <a:lnTo>
                  <a:pt x="3046176" y="4020778"/>
                </a:lnTo>
                <a:lnTo>
                  <a:pt x="3023721" y="4054014"/>
                </a:lnTo>
                <a:lnTo>
                  <a:pt x="2998842" y="4085362"/>
                </a:lnTo>
                <a:lnTo>
                  <a:pt x="2971673" y="4114687"/>
                </a:lnTo>
                <a:lnTo>
                  <a:pt x="2942346" y="4141855"/>
                </a:lnTo>
                <a:lnTo>
                  <a:pt x="2910998" y="4166732"/>
                </a:lnTo>
                <a:lnTo>
                  <a:pt x="2877761" y="4189185"/>
                </a:lnTo>
                <a:lnTo>
                  <a:pt x="2842771" y="4209078"/>
                </a:lnTo>
                <a:lnTo>
                  <a:pt x="2806160" y="4226279"/>
                </a:lnTo>
                <a:lnTo>
                  <a:pt x="2768063" y="4240653"/>
                </a:lnTo>
                <a:lnTo>
                  <a:pt x="2728615" y="4252066"/>
                </a:lnTo>
                <a:lnTo>
                  <a:pt x="2687948" y="4260384"/>
                </a:lnTo>
                <a:lnTo>
                  <a:pt x="2646199" y="4265473"/>
                </a:lnTo>
                <a:lnTo>
                  <a:pt x="2603500" y="4267200"/>
                </a:lnTo>
                <a:lnTo>
                  <a:pt x="520712" y="4267200"/>
                </a:lnTo>
                <a:lnTo>
                  <a:pt x="478006" y="4265473"/>
                </a:lnTo>
                <a:lnTo>
                  <a:pt x="436251" y="4260384"/>
                </a:lnTo>
                <a:lnTo>
                  <a:pt x="395580" y="4252066"/>
                </a:lnTo>
                <a:lnTo>
                  <a:pt x="356128" y="4240653"/>
                </a:lnTo>
                <a:lnTo>
                  <a:pt x="318029" y="4226279"/>
                </a:lnTo>
                <a:lnTo>
                  <a:pt x="281416" y="4209078"/>
                </a:lnTo>
                <a:lnTo>
                  <a:pt x="246424" y="4189185"/>
                </a:lnTo>
                <a:lnTo>
                  <a:pt x="213187" y="4166732"/>
                </a:lnTo>
                <a:lnTo>
                  <a:pt x="181839" y="4141855"/>
                </a:lnTo>
                <a:lnTo>
                  <a:pt x="152514" y="4114687"/>
                </a:lnTo>
                <a:lnTo>
                  <a:pt x="125345" y="4085362"/>
                </a:lnTo>
                <a:lnTo>
                  <a:pt x="100468" y="4054014"/>
                </a:lnTo>
                <a:lnTo>
                  <a:pt x="78015" y="4020778"/>
                </a:lnTo>
                <a:lnTo>
                  <a:pt x="58121" y="3985787"/>
                </a:lnTo>
                <a:lnTo>
                  <a:pt x="40920" y="3949176"/>
                </a:lnTo>
                <a:lnTo>
                  <a:pt x="26546" y="3911078"/>
                </a:lnTo>
                <a:lnTo>
                  <a:pt x="15133" y="3871627"/>
                </a:lnTo>
                <a:lnTo>
                  <a:pt x="6815" y="3830958"/>
                </a:lnTo>
                <a:lnTo>
                  <a:pt x="1726" y="3789204"/>
                </a:lnTo>
                <a:lnTo>
                  <a:pt x="0" y="3746500"/>
                </a:lnTo>
                <a:lnTo>
                  <a:pt x="0" y="520700"/>
                </a:lnTo>
                <a:close/>
              </a:path>
            </a:pathLst>
          </a:custGeom>
          <a:ln w="28575">
            <a:solidFill>
              <a:srgbClr val="4454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41044" y="2552727"/>
            <a:ext cx="2619375" cy="37087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78435"/>
            <a:r>
              <a:rPr lang="en-US" sz="2400" spc="-20" dirty="0">
                <a:solidFill>
                  <a:srgbClr val="FFFFFF"/>
                </a:solidFill>
                <a:latin typeface="Palatino Linotype"/>
                <a:cs typeface="Palatino Linotype"/>
              </a:rPr>
              <a:t>Do</a:t>
            </a:r>
            <a:r>
              <a:rPr lang="en-US" sz="2400" spc="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en-US" sz="2400" spc="-40" dirty="0">
                <a:solidFill>
                  <a:srgbClr val="FFFFFF"/>
                </a:solidFill>
                <a:latin typeface="Palatino Linotype"/>
                <a:cs typeface="Palatino Linotype"/>
              </a:rPr>
              <a:t>y</a:t>
            </a:r>
            <a:r>
              <a:rPr lang="en-US" sz="2400" spc="-15" dirty="0">
                <a:solidFill>
                  <a:srgbClr val="FFFFFF"/>
                </a:solidFill>
                <a:latin typeface="Palatino Linotype"/>
                <a:cs typeface="Palatino Linotype"/>
              </a:rPr>
              <a:t>ou</a:t>
            </a:r>
            <a:r>
              <a:rPr lang="en-US" sz="2400" spc="-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en-US" sz="2400" spc="-15" dirty="0">
                <a:solidFill>
                  <a:srgbClr val="FFFFFF"/>
                </a:solidFill>
                <a:latin typeface="Palatino Linotype"/>
                <a:cs typeface="Palatino Linotype"/>
              </a:rPr>
              <a:t>ha</a:t>
            </a:r>
            <a:r>
              <a:rPr lang="en-US" sz="2400" spc="-55" dirty="0">
                <a:solidFill>
                  <a:srgbClr val="FFFFFF"/>
                </a:solidFill>
                <a:latin typeface="Palatino Linotype"/>
                <a:cs typeface="Palatino Linotype"/>
              </a:rPr>
              <a:t>v</a:t>
            </a:r>
            <a:r>
              <a:rPr lang="en-US" sz="2400" dirty="0">
                <a:solidFill>
                  <a:srgbClr val="FFFFFF"/>
                </a:solidFill>
                <a:latin typeface="Palatino Linotype"/>
                <a:cs typeface="Palatino Linotype"/>
              </a:rPr>
              <a:t>e</a:t>
            </a:r>
            <a:r>
              <a:rPr lang="en-US" sz="2400" spc="-1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Palatino Linotype"/>
                <a:cs typeface="Palatino Linotype"/>
              </a:rPr>
              <a:t>a </a:t>
            </a:r>
            <a:r>
              <a:rPr lang="en-US" sz="2400" b="1" spc="-15" dirty="0">
                <a:solidFill>
                  <a:srgbClr val="FFFFFF"/>
                </a:solidFill>
                <a:latin typeface="Palatino Linotype"/>
                <a:cs typeface="Palatino Linotype"/>
              </a:rPr>
              <a:t>variet</a:t>
            </a:r>
            <a:r>
              <a:rPr lang="en-US" sz="2400" b="1" dirty="0">
                <a:solidFill>
                  <a:srgbClr val="FFFFFF"/>
                </a:solidFill>
                <a:latin typeface="Palatino Linotype"/>
                <a:cs typeface="Palatino Linotype"/>
              </a:rPr>
              <a:t>y</a:t>
            </a:r>
            <a:r>
              <a:rPr lang="en-US" sz="2400" b="1" spc="-5" dirty="0">
                <a:solidFill>
                  <a:srgbClr val="FFFFFF"/>
                </a:solidFill>
                <a:latin typeface="Palatino Linotype"/>
                <a:cs typeface="Palatino Linotype"/>
              </a:rPr>
              <a:t> o</a:t>
            </a:r>
            <a:r>
              <a:rPr lang="en-US" sz="2400" b="1" dirty="0">
                <a:solidFill>
                  <a:srgbClr val="FFFFFF"/>
                </a:solidFill>
                <a:latin typeface="Palatino Linotype"/>
                <a:cs typeface="Palatino Linotype"/>
              </a:rPr>
              <a:t>f</a:t>
            </a:r>
            <a:r>
              <a:rPr lang="en-US" sz="2400" b="1" spc="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en-US" sz="2400" b="1" spc="-15" dirty="0">
                <a:solidFill>
                  <a:srgbClr val="FFFFFF"/>
                </a:solidFill>
                <a:latin typeface="Palatino Linotype"/>
                <a:cs typeface="Palatino Linotype"/>
              </a:rPr>
              <a:t>in</a:t>
            </a:r>
            <a:r>
              <a:rPr lang="en-US" sz="2400" b="1" spc="-5" dirty="0">
                <a:solidFill>
                  <a:srgbClr val="FFFFFF"/>
                </a:solidFill>
                <a:latin typeface="Palatino Linotype"/>
                <a:cs typeface="Palatino Linotype"/>
              </a:rPr>
              <a:t>t</a:t>
            </a:r>
            <a:r>
              <a:rPr lang="en-US" sz="2400" b="1" dirty="0">
                <a:solidFill>
                  <a:srgbClr val="FFFFFF"/>
                </a:solidFill>
                <a:latin typeface="Palatino Linotype"/>
                <a:cs typeface="Palatino Linotype"/>
              </a:rPr>
              <a:t>eres</a:t>
            </a:r>
            <a:r>
              <a:rPr lang="en-US" sz="2400" b="1" spc="5" dirty="0">
                <a:solidFill>
                  <a:srgbClr val="FFFFFF"/>
                </a:solidFill>
                <a:latin typeface="Palatino Linotype"/>
                <a:cs typeface="Palatino Linotype"/>
              </a:rPr>
              <a:t>t</a:t>
            </a:r>
            <a:r>
              <a:rPr lang="en-US" sz="2400" b="1" spc="-15" dirty="0">
                <a:solidFill>
                  <a:srgbClr val="FFFFFF"/>
                </a:solidFill>
                <a:latin typeface="Palatino Linotype"/>
                <a:cs typeface="Palatino Linotype"/>
              </a:rPr>
              <a:t>s</a:t>
            </a:r>
            <a:r>
              <a:rPr lang="en-US" sz="2400" b="1" spc="-1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en-US" sz="2400" b="1" dirty="0">
                <a:solidFill>
                  <a:srgbClr val="FFFFFF"/>
                </a:solidFill>
                <a:latin typeface="Palatino Linotype"/>
                <a:cs typeface="Palatino Linotype"/>
              </a:rPr>
              <a:t>that</a:t>
            </a:r>
            <a:r>
              <a:rPr lang="en-US" sz="2400" b="1" spc="-1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en-US" sz="2400" b="1" dirty="0">
                <a:solidFill>
                  <a:srgbClr val="FFFFFF"/>
                </a:solidFill>
                <a:latin typeface="Palatino Linotype"/>
                <a:cs typeface="Palatino Linotype"/>
              </a:rPr>
              <a:t>do</a:t>
            </a:r>
            <a:r>
              <a:rPr lang="en-US" sz="2400" b="1" spc="-10" dirty="0">
                <a:solidFill>
                  <a:srgbClr val="FFFFFF"/>
                </a:solidFill>
                <a:latin typeface="Palatino Linotype"/>
                <a:cs typeface="Palatino Linotype"/>
              </a:rPr>
              <a:t>n</a:t>
            </a:r>
            <a:r>
              <a:rPr lang="en-US" sz="2400" b="1" dirty="0">
                <a:solidFill>
                  <a:srgbClr val="FFFFFF"/>
                </a:solidFill>
                <a:latin typeface="Palatino Linotype"/>
                <a:cs typeface="Palatino Linotype"/>
              </a:rPr>
              <a:t>’t</a:t>
            </a:r>
            <a:r>
              <a:rPr lang="en-US" sz="2400" b="1" spc="-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en-US" sz="2400" b="1" spc="-5" dirty="0" smtClean="0">
                <a:solidFill>
                  <a:srgbClr val="FFFFFF"/>
                </a:solidFill>
                <a:latin typeface="Palatino Linotype"/>
                <a:cs typeface="Palatino Linotype"/>
              </a:rPr>
              <a:t>fi</a:t>
            </a:r>
            <a:r>
              <a:rPr lang="en-US" sz="2400" b="1" dirty="0" smtClean="0">
                <a:solidFill>
                  <a:srgbClr val="FFFFFF"/>
                </a:solidFill>
                <a:latin typeface="Palatino Linotype"/>
                <a:cs typeface="Palatino Linotype"/>
              </a:rPr>
              <a:t>t </a:t>
            </a:r>
            <a:r>
              <a:rPr lang="en-US" sz="2400" dirty="0">
                <a:solidFill>
                  <a:srgbClr val="FFFFFF"/>
                </a:solidFill>
                <a:latin typeface="Palatino Linotype"/>
                <a:cs typeface="Palatino Linotype"/>
              </a:rPr>
              <a:t>i</a:t>
            </a:r>
            <a:r>
              <a:rPr lang="en-US" sz="2400" spc="-10" dirty="0">
                <a:solidFill>
                  <a:srgbClr val="FFFFFF"/>
                </a:solidFill>
                <a:latin typeface="Palatino Linotype"/>
                <a:cs typeface="Palatino Linotype"/>
              </a:rPr>
              <a:t>n</a:t>
            </a:r>
            <a:r>
              <a:rPr lang="en-US" sz="2400" spc="-5" dirty="0">
                <a:solidFill>
                  <a:srgbClr val="FFFFFF"/>
                </a:solidFill>
                <a:latin typeface="Palatino Linotype"/>
                <a:cs typeface="Palatino Linotype"/>
              </a:rPr>
              <a:t>t</a:t>
            </a:r>
            <a:r>
              <a:rPr lang="en-US" sz="2400" dirty="0">
                <a:solidFill>
                  <a:srgbClr val="FFFFFF"/>
                </a:solidFill>
                <a:latin typeface="Palatino Linotype"/>
                <a:cs typeface="Palatino Linotype"/>
              </a:rPr>
              <a:t>o</a:t>
            </a:r>
            <a:r>
              <a:rPr lang="en-US" sz="2400" spc="15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en-US" sz="2400" spc="-15" dirty="0">
                <a:solidFill>
                  <a:srgbClr val="FFFFFF"/>
                </a:solidFill>
                <a:latin typeface="Palatino Linotype"/>
                <a:cs typeface="Palatino Linotype"/>
              </a:rPr>
              <a:t>o</a:t>
            </a:r>
            <a:r>
              <a:rPr lang="en-US" sz="2400" spc="-25" dirty="0">
                <a:solidFill>
                  <a:srgbClr val="FFFFFF"/>
                </a:solidFill>
                <a:latin typeface="Palatino Linotype"/>
                <a:cs typeface="Palatino Linotype"/>
              </a:rPr>
              <a:t>n</a:t>
            </a:r>
            <a:r>
              <a:rPr lang="en-US" sz="2400" dirty="0">
                <a:solidFill>
                  <a:srgbClr val="FFFFFF"/>
                </a:solidFill>
                <a:latin typeface="Palatino Linotype"/>
                <a:cs typeface="Palatino Linotype"/>
              </a:rPr>
              <a:t>e</a:t>
            </a:r>
            <a:r>
              <a:rPr lang="en-US" sz="2400" spc="1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lang="en-US" sz="2400" spc="-15" dirty="0">
                <a:solidFill>
                  <a:srgbClr val="FFFFFF"/>
                </a:solidFill>
                <a:latin typeface="Palatino Linotype"/>
                <a:cs typeface="Palatino Linotype"/>
              </a:rPr>
              <a:t>major?</a:t>
            </a:r>
            <a:endParaRPr lang="en-US" sz="2400" dirty="0">
              <a:latin typeface="Palatino Linotype"/>
              <a:cs typeface="Palatino Linotype"/>
            </a:endParaRPr>
          </a:p>
          <a:p>
            <a:pPr marL="12700" marR="178435">
              <a:lnSpc>
                <a:spcPct val="100000"/>
              </a:lnSpc>
            </a:pPr>
            <a:endParaRPr lang="en-US" sz="2400" spc="-20" dirty="0" smtClean="0">
              <a:solidFill>
                <a:srgbClr val="FFFFFF"/>
              </a:solidFill>
              <a:latin typeface="Palatino Linotype"/>
              <a:cs typeface="Palatino Linotype"/>
            </a:endParaRPr>
          </a:p>
          <a:p>
            <a:pPr marL="12700" marR="178435">
              <a:lnSpc>
                <a:spcPct val="100000"/>
              </a:lnSpc>
            </a:pPr>
            <a:r>
              <a:rPr sz="2400" spc="-20" dirty="0" smtClean="0">
                <a:solidFill>
                  <a:srgbClr val="FFFFFF"/>
                </a:solidFill>
                <a:latin typeface="Palatino Linotype"/>
                <a:cs typeface="Palatino Linotype"/>
              </a:rPr>
              <a:t>Ha</a:t>
            </a:r>
            <a:r>
              <a:rPr sz="2400" spc="-60" dirty="0" smtClean="0">
                <a:solidFill>
                  <a:srgbClr val="FFFFFF"/>
                </a:solidFill>
                <a:latin typeface="Palatino Linotype"/>
                <a:cs typeface="Palatino Linotype"/>
              </a:rPr>
              <a:t>v</a:t>
            </a:r>
            <a:r>
              <a:rPr sz="2400" dirty="0" smtClean="0">
                <a:solidFill>
                  <a:srgbClr val="FFFFFF"/>
                </a:solidFill>
                <a:latin typeface="Palatino Linotype"/>
                <a:cs typeface="Palatino Linotype"/>
              </a:rPr>
              <a:t>e </a:t>
            </a:r>
            <a:r>
              <a:rPr sz="2400" spc="-40" dirty="0">
                <a:solidFill>
                  <a:srgbClr val="FFFFFF"/>
                </a:solidFill>
                <a:latin typeface="Palatino Linotype"/>
                <a:cs typeface="Palatino Linotype"/>
              </a:rPr>
              <a:t>y</a:t>
            </a:r>
            <a:r>
              <a:rPr sz="2400" spc="-15" dirty="0">
                <a:solidFill>
                  <a:srgbClr val="FFFFFF"/>
                </a:solidFill>
                <a:latin typeface="Palatino Linotype"/>
                <a:cs typeface="Palatino Linotype"/>
              </a:rPr>
              <a:t>ou</a:t>
            </a:r>
            <a:r>
              <a:rPr sz="240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2400" b="1" dirty="0">
                <a:solidFill>
                  <a:srgbClr val="FFFFFF"/>
                </a:solidFill>
                <a:latin typeface="Palatino Linotype"/>
                <a:cs typeface="Palatino Linotype"/>
              </a:rPr>
              <a:t>already tr</a:t>
            </a:r>
            <a:r>
              <a:rPr sz="2400" b="1" spc="5" dirty="0">
                <a:solidFill>
                  <a:srgbClr val="FFFFFF"/>
                </a:solidFill>
                <a:latin typeface="Palatino Linotype"/>
                <a:cs typeface="Palatino Linotype"/>
              </a:rPr>
              <a:t>i</a:t>
            </a:r>
            <a:r>
              <a:rPr sz="2400" b="1" dirty="0">
                <a:solidFill>
                  <a:srgbClr val="FFFFFF"/>
                </a:solidFill>
                <a:latin typeface="Palatino Linotype"/>
                <a:cs typeface="Palatino Linotype"/>
              </a:rPr>
              <a:t>ed</a:t>
            </a:r>
            <a:r>
              <a:rPr sz="2400" b="1" spc="-20" dirty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2400" b="1" dirty="0" smtClean="0">
                <a:solidFill>
                  <a:srgbClr val="FFFFFF"/>
                </a:solidFill>
                <a:latin typeface="Palatino Linotype"/>
                <a:cs typeface="Palatino Linotype"/>
              </a:rPr>
              <a:t>different</a:t>
            </a:r>
            <a:r>
              <a:rPr sz="2400" b="1" spc="-10" dirty="0" smtClean="0">
                <a:solidFill>
                  <a:srgbClr val="FFFFFF"/>
                </a:solidFill>
                <a:latin typeface="Palatino Linotype"/>
                <a:cs typeface="Palatino Linotype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Palatino Linotype"/>
                <a:cs typeface="Palatino Linotype"/>
              </a:rPr>
              <a:t>ma</a:t>
            </a:r>
            <a:r>
              <a:rPr sz="2400" b="1" spc="5" dirty="0">
                <a:solidFill>
                  <a:srgbClr val="FFFFFF"/>
                </a:solidFill>
                <a:latin typeface="Palatino Linotype"/>
                <a:cs typeface="Palatino Linotype"/>
              </a:rPr>
              <a:t>j</a:t>
            </a:r>
            <a:r>
              <a:rPr sz="2400" b="1" spc="-5" dirty="0">
                <a:solidFill>
                  <a:srgbClr val="FFFFFF"/>
                </a:solidFill>
                <a:latin typeface="Palatino Linotype"/>
                <a:cs typeface="Palatino Linotype"/>
              </a:rPr>
              <a:t>or</a:t>
            </a:r>
            <a:r>
              <a:rPr sz="2400" b="1" spc="10" dirty="0">
                <a:solidFill>
                  <a:srgbClr val="FFFFFF"/>
                </a:solidFill>
                <a:latin typeface="Palatino Linotype"/>
                <a:cs typeface="Palatino Linotype"/>
              </a:rPr>
              <a:t>s</a:t>
            </a:r>
            <a:r>
              <a:rPr sz="2400" spc="-15" dirty="0">
                <a:solidFill>
                  <a:srgbClr val="FFFFFF"/>
                </a:solidFill>
                <a:latin typeface="Palatino Linotype"/>
                <a:cs typeface="Palatino Linotype"/>
              </a:rPr>
              <a:t>?</a:t>
            </a:r>
            <a:endParaRPr sz="2400" dirty="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70375" y="1927887"/>
            <a:ext cx="4213860" cy="355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415">
              <a:lnSpc>
                <a:spcPct val="100000"/>
              </a:lnSpc>
            </a:pPr>
            <a:r>
              <a:rPr lang="en-US"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sz="2400" spc="-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h</a:t>
            </a:r>
            <a:r>
              <a:rPr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e</a:t>
            </a:r>
            <a:r>
              <a:rPr sz="2400" spc="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Individual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i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zed</a:t>
            </a:r>
            <a:r>
              <a:rPr sz="2400" spc="-3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BA</a:t>
            </a:r>
            <a:r>
              <a:rPr sz="2400" spc="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is </a:t>
            </a:r>
            <a:r>
              <a:rPr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studen</a:t>
            </a:r>
            <a:r>
              <a:rPr sz="2400" spc="-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-</a:t>
            </a:r>
            <a:r>
              <a:rPr sz="24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desig</a:t>
            </a:r>
            <a:r>
              <a:rPr sz="2400" spc="-2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sz="24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ed</a:t>
            </a:r>
            <a:r>
              <a:rPr lang="en-US" sz="24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, so you can:</a:t>
            </a:r>
            <a:endParaRPr sz="2400" dirty="0">
              <a:latin typeface="Palatino Linotype"/>
              <a:cs typeface="Palatino Linotype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sz="2400" spc="-22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Develop</a:t>
            </a:r>
            <a:r>
              <a:rPr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a</a:t>
            </a:r>
            <a:r>
              <a:rPr sz="2400" spc="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focu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s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that</a:t>
            </a:r>
            <a:endParaRPr sz="2400" dirty="0">
              <a:latin typeface="Palatino Linotype"/>
              <a:cs typeface="Palatino Linotype"/>
            </a:endParaRPr>
          </a:p>
          <a:p>
            <a:pPr marL="355600">
              <a:lnSpc>
                <a:spcPct val="100000"/>
              </a:lnSpc>
            </a:pP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embraces</a:t>
            </a:r>
            <a:r>
              <a:rPr sz="24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mult</a:t>
            </a:r>
            <a:r>
              <a:rPr sz="2400" spc="5" dirty="0">
                <a:solidFill>
                  <a:srgbClr val="575F63"/>
                </a:solidFill>
                <a:latin typeface="Palatino Linotype"/>
                <a:cs typeface="Palatino Linotype"/>
              </a:rPr>
              <a:t>i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ple</a:t>
            </a:r>
            <a:r>
              <a:rPr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interes</a:t>
            </a:r>
            <a:r>
              <a:rPr sz="2400" spc="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s</a:t>
            </a:r>
            <a:r>
              <a:rPr lang="en-US"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or is interdisciplinary</a:t>
            </a:r>
            <a:endParaRPr sz="2400" dirty="0">
              <a:latin typeface="Palatino Linotype"/>
              <a:cs typeface="Palatino Linotype"/>
            </a:endParaRPr>
          </a:p>
          <a:p>
            <a:pPr marL="355600" marR="134620" indent="-342900">
              <a:lnSpc>
                <a:spcPct val="100000"/>
              </a:lnSpc>
              <a:spcBef>
                <a:spcPts val="575"/>
              </a:spcBef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Include a range </a:t>
            </a:r>
            <a:r>
              <a:rPr sz="24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of</a:t>
            </a:r>
            <a:r>
              <a:rPr sz="2400" spc="-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s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u</a:t>
            </a:r>
            <a:r>
              <a:rPr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b</a:t>
            </a:r>
            <a:r>
              <a:rPr sz="2400" spc="5" dirty="0">
                <a:solidFill>
                  <a:srgbClr val="575F63"/>
                </a:solidFill>
                <a:latin typeface="Palatino Linotype"/>
                <a:cs typeface="Palatino Linotype"/>
              </a:rPr>
              <a:t>j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ects</a:t>
            </a:r>
            <a:r>
              <a:rPr sz="24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400" spc="-4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from across the university</a:t>
            </a:r>
            <a:endParaRPr sz="2400" dirty="0">
              <a:latin typeface="Palatino Linotype"/>
              <a:cs typeface="Palatino Linotype"/>
            </a:endParaRPr>
          </a:p>
          <a:p>
            <a:pPr marL="355600" marR="113664" indent="-342900">
              <a:lnSpc>
                <a:spcPct val="100000"/>
              </a:lnSpc>
              <a:spcBef>
                <a:spcPts val="575"/>
              </a:spcBef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C</a:t>
            </a:r>
            <a:r>
              <a:rPr lang="en-US"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hoose to learn in ways that are student-directed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4807" y="614734"/>
            <a:ext cx="6374384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  <a:tabLst>
                <a:tab pos="774065" algn="l"/>
              </a:tabLst>
            </a:pPr>
            <a:r>
              <a:rPr spc="-30" dirty="0" smtClean="0"/>
              <a:t>Use</a:t>
            </a:r>
            <a:r>
              <a:rPr spc="5" dirty="0" smtClean="0"/>
              <a:t> </a:t>
            </a:r>
            <a:r>
              <a:rPr spc="-30" dirty="0"/>
              <a:t>previou</a:t>
            </a:r>
            <a:r>
              <a:rPr spc="-25" dirty="0"/>
              <a:t>s</a:t>
            </a:r>
            <a:r>
              <a:rPr spc="30" dirty="0"/>
              <a:t> </a:t>
            </a:r>
            <a:r>
              <a:rPr spc="-25" dirty="0"/>
              <a:t>cr</a:t>
            </a:r>
            <a:r>
              <a:rPr spc="-20" dirty="0"/>
              <a:t>edits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09601" y="1745676"/>
            <a:ext cx="8046720" cy="26622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Ou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r </a:t>
            </a:r>
            <a:r>
              <a:rPr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p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r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o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g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ram</a:t>
            </a:r>
            <a:r>
              <a:rPr sz="2400" spc="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will accept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up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to</a:t>
            </a:r>
            <a:r>
              <a:rPr lang="en-US"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80 </a:t>
            </a:r>
            <a:r>
              <a:rPr lang="en-US" sz="24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lower-division</a:t>
            </a:r>
            <a:r>
              <a:rPr sz="2400" spc="-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col</a:t>
            </a:r>
            <a:r>
              <a:rPr sz="2400" spc="5" dirty="0">
                <a:solidFill>
                  <a:srgbClr val="575F63"/>
                </a:solidFill>
                <a:latin typeface="Palatino Linotype"/>
                <a:cs typeface="Palatino Linotype"/>
              </a:rPr>
              <a:t>l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ege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credi</a:t>
            </a:r>
            <a:r>
              <a:rPr sz="2400" spc="-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sz="24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s</a:t>
            </a:r>
            <a:r>
              <a:rPr lang="en-US" sz="24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i</a:t>
            </a:r>
            <a:r>
              <a:rPr sz="2400" spc="-2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sz="24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cluding</a:t>
            </a:r>
            <a:r>
              <a:rPr sz="2400" spc="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tec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hnical </a:t>
            </a:r>
            <a:r>
              <a:rPr sz="24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credits</a:t>
            </a:r>
            <a:r>
              <a:rPr lang="en-US" sz="24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.</a:t>
            </a:r>
          </a:p>
          <a:p>
            <a:pPr marL="12700">
              <a:lnSpc>
                <a:spcPct val="100000"/>
              </a:lnSpc>
            </a:pPr>
            <a:endParaRPr lang="en-US" sz="2400" dirty="0" smtClean="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</a:pPr>
            <a:endParaRPr sz="2400" dirty="0">
              <a:latin typeface="Palatino Linotype"/>
              <a:cs typeface="Palatino Linotype"/>
            </a:endParaRPr>
          </a:p>
          <a:p>
            <a:pPr marL="355600" marR="213995" indent="-342900">
              <a:lnSpc>
                <a:spcPct val="100000"/>
              </a:lnSpc>
              <a:spcBef>
                <a:spcPts val="575"/>
              </a:spcBef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sz="2400" spc="-1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Note that while up to 80 lower-division credits may be used toward the degree, 40 upper-division credits are required.</a:t>
            </a:r>
            <a:endParaRPr sz="2400" dirty="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5129" y="614734"/>
            <a:ext cx="816864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  <a:tabLst>
                <a:tab pos="774065" algn="l"/>
              </a:tabLst>
            </a:pPr>
            <a:r>
              <a:rPr lang="en-US" sz="4800" dirty="0" smtClean="0">
                <a:solidFill>
                  <a:srgbClr val="42558D"/>
                </a:solidFill>
                <a:latin typeface="Palatino Linotype"/>
                <a:cs typeface="Palatino Linotype"/>
              </a:rPr>
              <a:t>Student-directed </a:t>
            </a:r>
            <a:r>
              <a:rPr sz="4800" dirty="0" smtClean="0">
                <a:solidFill>
                  <a:srgbClr val="42558D"/>
                </a:solidFill>
                <a:latin typeface="Palatino Linotype"/>
                <a:cs typeface="Palatino Linotype"/>
              </a:rPr>
              <a:t>lear</a:t>
            </a:r>
            <a:r>
              <a:rPr sz="4800" spc="5" dirty="0" smtClean="0">
                <a:solidFill>
                  <a:srgbClr val="42558D"/>
                </a:solidFill>
                <a:latin typeface="Palatino Linotype"/>
                <a:cs typeface="Palatino Linotype"/>
              </a:rPr>
              <a:t>n</a:t>
            </a:r>
            <a:r>
              <a:rPr sz="4800" spc="-5" dirty="0" smtClean="0">
                <a:solidFill>
                  <a:srgbClr val="42558D"/>
                </a:solidFill>
                <a:latin typeface="Palatino Linotype"/>
                <a:cs typeface="Palatino Linotype"/>
              </a:rPr>
              <a:t>in</a:t>
            </a:r>
            <a:r>
              <a:rPr sz="4800" dirty="0" smtClean="0">
                <a:solidFill>
                  <a:srgbClr val="42558D"/>
                </a:solidFill>
                <a:latin typeface="Palatino Linotype"/>
                <a:cs typeface="Palatino Linotype"/>
              </a:rPr>
              <a:t>g</a:t>
            </a:r>
            <a:endParaRPr sz="4800" dirty="0">
              <a:latin typeface="Palatino Linotype"/>
              <a:cs typeface="Palatino Linotyp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9600" y="1828800"/>
            <a:ext cx="3124200" cy="4267200"/>
          </a:xfrm>
          <a:custGeom>
            <a:avLst/>
            <a:gdLst/>
            <a:ahLst/>
            <a:cxnLst/>
            <a:rect l="l" t="t" r="r" b="b"/>
            <a:pathLst>
              <a:path w="3124200" h="4267200">
                <a:moveTo>
                  <a:pt x="2603500" y="0"/>
                </a:moveTo>
                <a:lnTo>
                  <a:pt x="520712" y="0"/>
                </a:lnTo>
                <a:lnTo>
                  <a:pt x="478006" y="1726"/>
                </a:lnTo>
                <a:lnTo>
                  <a:pt x="436251" y="6816"/>
                </a:lnTo>
                <a:lnTo>
                  <a:pt x="395580" y="15135"/>
                </a:lnTo>
                <a:lnTo>
                  <a:pt x="356128" y="26550"/>
                </a:lnTo>
                <a:lnTo>
                  <a:pt x="318029" y="40925"/>
                </a:lnTo>
                <a:lnTo>
                  <a:pt x="281416" y="58128"/>
                </a:lnTo>
                <a:lnTo>
                  <a:pt x="246424" y="78023"/>
                </a:lnTo>
                <a:lnTo>
                  <a:pt x="213187" y="100478"/>
                </a:lnTo>
                <a:lnTo>
                  <a:pt x="181839" y="125357"/>
                </a:lnTo>
                <a:lnTo>
                  <a:pt x="152514" y="152526"/>
                </a:lnTo>
                <a:lnTo>
                  <a:pt x="125345" y="181853"/>
                </a:lnTo>
                <a:lnTo>
                  <a:pt x="100468" y="213201"/>
                </a:lnTo>
                <a:lnTo>
                  <a:pt x="78015" y="246438"/>
                </a:lnTo>
                <a:lnTo>
                  <a:pt x="58121" y="281428"/>
                </a:lnTo>
                <a:lnTo>
                  <a:pt x="40920" y="318039"/>
                </a:lnTo>
                <a:lnTo>
                  <a:pt x="26546" y="356136"/>
                </a:lnTo>
                <a:lnTo>
                  <a:pt x="15133" y="395584"/>
                </a:lnTo>
                <a:lnTo>
                  <a:pt x="6815" y="436251"/>
                </a:lnTo>
                <a:lnTo>
                  <a:pt x="1726" y="478000"/>
                </a:lnTo>
                <a:lnTo>
                  <a:pt x="0" y="520700"/>
                </a:lnTo>
                <a:lnTo>
                  <a:pt x="0" y="3746500"/>
                </a:lnTo>
                <a:lnTo>
                  <a:pt x="1726" y="3789204"/>
                </a:lnTo>
                <a:lnTo>
                  <a:pt x="6815" y="3830958"/>
                </a:lnTo>
                <a:lnTo>
                  <a:pt x="15133" y="3871627"/>
                </a:lnTo>
                <a:lnTo>
                  <a:pt x="26546" y="3911078"/>
                </a:lnTo>
                <a:lnTo>
                  <a:pt x="40920" y="3949176"/>
                </a:lnTo>
                <a:lnTo>
                  <a:pt x="58121" y="3985787"/>
                </a:lnTo>
                <a:lnTo>
                  <a:pt x="78015" y="4020778"/>
                </a:lnTo>
                <a:lnTo>
                  <a:pt x="100468" y="4054014"/>
                </a:lnTo>
                <a:lnTo>
                  <a:pt x="125345" y="4085362"/>
                </a:lnTo>
                <a:lnTo>
                  <a:pt x="152514" y="4114687"/>
                </a:lnTo>
                <a:lnTo>
                  <a:pt x="181839" y="4141855"/>
                </a:lnTo>
                <a:lnTo>
                  <a:pt x="213187" y="4166732"/>
                </a:lnTo>
                <a:lnTo>
                  <a:pt x="246424" y="4189185"/>
                </a:lnTo>
                <a:lnTo>
                  <a:pt x="281416" y="4209078"/>
                </a:lnTo>
                <a:lnTo>
                  <a:pt x="318029" y="4226279"/>
                </a:lnTo>
                <a:lnTo>
                  <a:pt x="356128" y="4240653"/>
                </a:lnTo>
                <a:lnTo>
                  <a:pt x="395580" y="4252066"/>
                </a:lnTo>
                <a:lnTo>
                  <a:pt x="436251" y="4260384"/>
                </a:lnTo>
                <a:lnTo>
                  <a:pt x="478006" y="4265473"/>
                </a:lnTo>
                <a:lnTo>
                  <a:pt x="520712" y="4267200"/>
                </a:lnTo>
                <a:lnTo>
                  <a:pt x="2603500" y="4267200"/>
                </a:lnTo>
                <a:lnTo>
                  <a:pt x="2646199" y="4265473"/>
                </a:lnTo>
                <a:lnTo>
                  <a:pt x="2687948" y="4260384"/>
                </a:lnTo>
                <a:lnTo>
                  <a:pt x="2728615" y="4252066"/>
                </a:lnTo>
                <a:lnTo>
                  <a:pt x="2768063" y="4240653"/>
                </a:lnTo>
                <a:lnTo>
                  <a:pt x="2806160" y="4226279"/>
                </a:lnTo>
                <a:lnTo>
                  <a:pt x="2842771" y="4209078"/>
                </a:lnTo>
                <a:lnTo>
                  <a:pt x="2877761" y="4189185"/>
                </a:lnTo>
                <a:lnTo>
                  <a:pt x="2910998" y="4166732"/>
                </a:lnTo>
                <a:lnTo>
                  <a:pt x="2942346" y="4141855"/>
                </a:lnTo>
                <a:lnTo>
                  <a:pt x="2971673" y="4114687"/>
                </a:lnTo>
                <a:lnTo>
                  <a:pt x="2998842" y="4085362"/>
                </a:lnTo>
                <a:lnTo>
                  <a:pt x="3023721" y="4054014"/>
                </a:lnTo>
                <a:lnTo>
                  <a:pt x="3046176" y="4020778"/>
                </a:lnTo>
                <a:lnTo>
                  <a:pt x="3066071" y="3985787"/>
                </a:lnTo>
                <a:lnTo>
                  <a:pt x="3083274" y="3949176"/>
                </a:lnTo>
                <a:lnTo>
                  <a:pt x="3097649" y="3911078"/>
                </a:lnTo>
                <a:lnTo>
                  <a:pt x="3109064" y="3871627"/>
                </a:lnTo>
                <a:lnTo>
                  <a:pt x="3117383" y="3830958"/>
                </a:lnTo>
                <a:lnTo>
                  <a:pt x="3122473" y="3789204"/>
                </a:lnTo>
                <a:lnTo>
                  <a:pt x="3124200" y="3746500"/>
                </a:lnTo>
                <a:lnTo>
                  <a:pt x="3124200" y="520700"/>
                </a:lnTo>
                <a:lnTo>
                  <a:pt x="3122473" y="478000"/>
                </a:lnTo>
                <a:lnTo>
                  <a:pt x="3117383" y="436251"/>
                </a:lnTo>
                <a:lnTo>
                  <a:pt x="3109064" y="395584"/>
                </a:lnTo>
                <a:lnTo>
                  <a:pt x="3097649" y="356136"/>
                </a:lnTo>
                <a:lnTo>
                  <a:pt x="3083274" y="318039"/>
                </a:lnTo>
                <a:lnTo>
                  <a:pt x="3066071" y="281428"/>
                </a:lnTo>
                <a:lnTo>
                  <a:pt x="3046176" y="246438"/>
                </a:lnTo>
                <a:lnTo>
                  <a:pt x="3023721" y="213201"/>
                </a:lnTo>
                <a:lnTo>
                  <a:pt x="2998842" y="181853"/>
                </a:lnTo>
                <a:lnTo>
                  <a:pt x="2971673" y="152526"/>
                </a:lnTo>
                <a:lnTo>
                  <a:pt x="2942346" y="125357"/>
                </a:lnTo>
                <a:lnTo>
                  <a:pt x="2910998" y="100478"/>
                </a:lnTo>
                <a:lnTo>
                  <a:pt x="2877761" y="78023"/>
                </a:lnTo>
                <a:lnTo>
                  <a:pt x="2842771" y="58128"/>
                </a:lnTo>
                <a:lnTo>
                  <a:pt x="2806160" y="40925"/>
                </a:lnTo>
                <a:lnTo>
                  <a:pt x="2768063" y="26550"/>
                </a:lnTo>
                <a:lnTo>
                  <a:pt x="2728615" y="15135"/>
                </a:lnTo>
                <a:lnTo>
                  <a:pt x="2687948" y="6816"/>
                </a:lnTo>
                <a:lnTo>
                  <a:pt x="2646199" y="1726"/>
                </a:lnTo>
                <a:lnTo>
                  <a:pt x="2603500" y="0"/>
                </a:lnTo>
                <a:close/>
              </a:path>
            </a:pathLst>
          </a:custGeom>
          <a:solidFill>
            <a:srgbClr val="5F76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1828800"/>
            <a:ext cx="3124200" cy="4267200"/>
          </a:xfrm>
          <a:custGeom>
            <a:avLst/>
            <a:gdLst/>
            <a:ahLst/>
            <a:cxnLst/>
            <a:rect l="l" t="t" r="r" b="b"/>
            <a:pathLst>
              <a:path w="3124200" h="4267200">
                <a:moveTo>
                  <a:pt x="0" y="520700"/>
                </a:moveTo>
                <a:lnTo>
                  <a:pt x="1726" y="478000"/>
                </a:lnTo>
                <a:lnTo>
                  <a:pt x="6815" y="436251"/>
                </a:lnTo>
                <a:lnTo>
                  <a:pt x="15133" y="395584"/>
                </a:lnTo>
                <a:lnTo>
                  <a:pt x="26546" y="356136"/>
                </a:lnTo>
                <a:lnTo>
                  <a:pt x="40920" y="318039"/>
                </a:lnTo>
                <a:lnTo>
                  <a:pt x="58121" y="281428"/>
                </a:lnTo>
                <a:lnTo>
                  <a:pt x="78015" y="246438"/>
                </a:lnTo>
                <a:lnTo>
                  <a:pt x="100468" y="213201"/>
                </a:lnTo>
                <a:lnTo>
                  <a:pt x="125345" y="181853"/>
                </a:lnTo>
                <a:lnTo>
                  <a:pt x="152514" y="152526"/>
                </a:lnTo>
                <a:lnTo>
                  <a:pt x="181839" y="125357"/>
                </a:lnTo>
                <a:lnTo>
                  <a:pt x="213187" y="100478"/>
                </a:lnTo>
                <a:lnTo>
                  <a:pt x="246424" y="78023"/>
                </a:lnTo>
                <a:lnTo>
                  <a:pt x="281416" y="58128"/>
                </a:lnTo>
                <a:lnTo>
                  <a:pt x="318029" y="40925"/>
                </a:lnTo>
                <a:lnTo>
                  <a:pt x="356128" y="26550"/>
                </a:lnTo>
                <a:lnTo>
                  <a:pt x="395580" y="15135"/>
                </a:lnTo>
                <a:lnTo>
                  <a:pt x="436251" y="6816"/>
                </a:lnTo>
                <a:lnTo>
                  <a:pt x="478006" y="1726"/>
                </a:lnTo>
                <a:lnTo>
                  <a:pt x="520712" y="0"/>
                </a:lnTo>
                <a:lnTo>
                  <a:pt x="2603500" y="0"/>
                </a:lnTo>
                <a:lnTo>
                  <a:pt x="2646199" y="1726"/>
                </a:lnTo>
                <a:lnTo>
                  <a:pt x="2687948" y="6816"/>
                </a:lnTo>
                <a:lnTo>
                  <a:pt x="2728615" y="15135"/>
                </a:lnTo>
                <a:lnTo>
                  <a:pt x="2768063" y="26550"/>
                </a:lnTo>
                <a:lnTo>
                  <a:pt x="2806160" y="40925"/>
                </a:lnTo>
                <a:lnTo>
                  <a:pt x="2842771" y="58128"/>
                </a:lnTo>
                <a:lnTo>
                  <a:pt x="2877761" y="78023"/>
                </a:lnTo>
                <a:lnTo>
                  <a:pt x="2910998" y="100478"/>
                </a:lnTo>
                <a:lnTo>
                  <a:pt x="2942346" y="125357"/>
                </a:lnTo>
                <a:lnTo>
                  <a:pt x="2971673" y="152526"/>
                </a:lnTo>
                <a:lnTo>
                  <a:pt x="2998842" y="181853"/>
                </a:lnTo>
                <a:lnTo>
                  <a:pt x="3023721" y="213201"/>
                </a:lnTo>
                <a:lnTo>
                  <a:pt x="3046176" y="246438"/>
                </a:lnTo>
                <a:lnTo>
                  <a:pt x="3066071" y="281428"/>
                </a:lnTo>
                <a:lnTo>
                  <a:pt x="3083274" y="318039"/>
                </a:lnTo>
                <a:lnTo>
                  <a:pt x="3097649" y="356136"/>
                </a:lnTo>
                <a:lnTo>
                  <a:pt x="3109064" y="395584"/>
                </a:lnTo>
                <a:lnTo>
                  <a:pt x="3117383" y="436251"/>
                </a:lnTo>
                <a:lnTo>
                  <a:pt x="3122473" y="478000"/>
                </a:lnTo>
                <a:lnTo>
                  <a:pt x="3124200" y="520700"/>
                </a:lnTo>
                <a:lnTo>
                  <a:pt x="3124200" y="3746500"/>
                </a:lnTo>
                <a:lnTo>
                  <a:pt x="3122473" y="3789204"/>
                </a:lnTo>
                <a:lnTo>
                  <a:pt x="3117383" y="3830958"/>
                </a:lnTo>
                <a:lnTo>
                  <a:pt x="3109064" y="3871627"/>
                </a:lnTo>
                <a:lnTo>
                  <a:pt x="3097649" y="3911078"/>
                </a:lnTo>
                <a:lnTo>
                  <a:pt x="3083274" y="3949176"/>
                </a:lnTo>
                <a:lnTo>
                  <a:pt x="3066071" y="3985787"/>
                </a:lnTo>
                <a:lnTo>
                  <a:pt x="3046176" y="4020778"/>
                </a:lnTo>
                <a:lnTo>
                  <a:pt x="3023721" y="4054014"/>
                </a:lnTo>
                <a:lnTo>
                  <a:pt x="2998842" y="4085362"/>
                </a:lnTo>
                <a:lnTo>
                  <a:pt x="2971673" y="4114687"/>
                </a:lnTo>
                <a:lnTo>
                  <a:pt x="2942346" y="4141855"/>
                </a:lnTo>
                <a:lnTo>
                  <a:pt x="2910998" y="4166732"/>
                </a:lnTo>
                <a:lnTo>
                  <a:pt x="2877761" y="4189185"/>
                </a:lnTo>
                <a:lnTo>
                  <a:pt x="2842771" y="4209078"/>
                </a:lnTo>
                <a:lnTo>
                  <a:pt x="2806160" y="4226279"/>
                </a:lnTo>
                <a:lnTo>
                  <a:pt x="2768063" y="4240653"/>
                </a:lnTo>
                <a:lnTo>
                  <a:pt x="2728615" y="4252066"/>
                </a:lnTo>
                <a:lnTo>
                  <a:pt x="2687948" y="4260384"/>
                </a:lnTo>
                <a:lnTo>
                  <a:pt x="2646199" y="4265473"/>
                </a:lnTo>
                <a:lnTo>
                  <a:pt x="2603500" y="4267200"/>
                </a:lnTo>
                <a:lnTo>
                  <a:pt x="520712" y="4267200"/>
                </a:lnTo>
                <a:lnTo>
                  <a:pt x="478006" y="4265473"/>
                </a:lnTo>
                <a:lnTo>
                  <a:pt x="436251" y="4260384"/>
                </a:lnTo>
                <a:lnTo>
                  <a:pt x="395580" y="4252066"/>
                </a:lnTo>
                <a:lnTo>
                  <a:pt x="356128" y="4240653"/>
                </a:lnTo>
                <a:lnTo>
                  <a:pt x="318029" y="4226279"/>
                </a:lnTo>
                <a:lnTo>
                  <a:pt x="281416" y="4209078"/>
                </a:lnTo>
                <a:lnTo>
                  <a:pt x="246424" y="4189185"/>
                </a:lnTo>
                <a:lnTo>
                  <a:pt x="213187" y="4166732"/>
                </a:lnTo>
                <a:lnTo>
                  <a:pt x="181839" y="4141855"/>
                </a:lnTo>
                <a:lnTo>
                  <a:pt x="152514" y="4114687"/>
                </a:lnTo>
                <a:lnTo>
                  <a:pt x="125345" y="4085362"/>
                </a:lnTo>
                <a:lnTo>
                  <a:pt x="100468" y="4054014"/>
                </a:lnTo>
                <a:lnTo>
                  <a:pt x="78015" y="4020778"/>
                </a:lnTo>
                <a:lnTo>
                  <a:pt x="58121" y="3985787"/>
                </a:lnTo>
                <a:lnTo>
                  <a:pt x="40920" y="3949176"/>
                </a:lnTo>
                <a:lnTo>
                  <a:pt x="26546" y="3911078"/>
                </a:lnTo>
                <a:lnTo>
                  <a:pt x="15133" y="3871627"/>
                </a:lnTo>
                <a:lnTo>
                  <a:pt x="6815" y="3830958"/>
                </a:lnTo>
                <a:lnTo>
                  <a:pt x="1726" y="3789204"/>
                </a:lnTo>
                <a:lnTo>
                  <a:pt x="0" y="3746500"/>
                </a:lnTo>
                <a:lnTo>
                  <a:pt x="0" y="520700"/>
                </a:lnTo>
                <a:close/>
              </a:path>
            </a:pathLst>
          </a:custGeom>
          <a:ln w="28575">
            <a:solidFill>
              <a:srgbClr val="4454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56894" y="2186967"/>
            <a:ext cx="2630805" cy="34470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905" algn="ctr">
              <a:lnSpc>
                <a:spcPct val="100000"/>
              </a:lnSpc>
            </a:pPr>
            <a:r>
              <a:rPr lang="en-US" sz="3200" dirty="0" smtClean="0">
                <a:solidFill>
                  <a:srgbClr val="FFFFFF"/>
                </a:solidFill>
                <a:latin typeface="Palatino Linotype"/>
                <a:cs typeface="Palatino Linotype"/>
              </a:rPr>
              <a:t>Learn everywhere, in your life, work and community</a:t>
            </a:r>
            <a:r>
              <a:rPr sz="3200" dirty="0" smtClean="0">
                <a:solidFill>
                  <a:srgbClr val="FFFFFF"/>
                </a:solidFill>
                <a:latin typeface="Palatino Linotype"/>
                <a:cs typeface="Palatino Linotype"/>
              </a:rPr>
              <a:t>.</a:t>
            </a:r>
            <a:r>
              <a:rPr lang="en-US" sz="3200" dirty="0" smtClean="0">
                <a:solidFill>
                  <a:srgbClr val="FFFFFF"/>
                </a:solidFill>
                <a:latin typeface="Palatino Linotype"/>
                <a:cs typeface="Palatino Linotype"/>
              </a:rPr>
              <a:t>  Get credit here.</a:t>
            </a:r>
            <a:endParaRPr sz="3200" dirty="0">
              <a:latin typeface="Palatino Linotype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14800" y="1793631"/>
            <a:ext cx="4464685" cy="47859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  <a:buClr>
                <a:srgbClr val="575F63"/>
              </a:buClr>
              <a:tabLst>
                <a:tab pos="355600" algn="l"/>
              </a:tabLst>
            </a:pPr>
            <a:r>
              <a:rPr lang="en-US" sz="2200" spc="-2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Your learning through independent study, training and experience can earn credit through assessment.</a:t>
            </a:r>
          </a:p>
          <a:p>
            <a:pPr marL="12700">
              <a:lnSpc>
                <a:spcPct val="100000"/>
              </a:lnSpc>
              <a:spcBef>
                <a:spcPts val="575"/>
              </a:spcBef>
              <a:buClr>
                <a:srgbClr val="575F63"/>
              </a:buClr>
              <a:tabLst>
                <a:tab pos="355600" algn="l"/>
              </a:tabLst>
            </a:pPr>
            <a:r>
              <a:rPr lang="en-US" sz="2200" spc="-2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Consider ways to earn credit in subjects and skills you choose:</a:t>
            </a:r>
            <a:endParaRPr lang="en-US" sz="2200" spc="-20" dirty="0">
              <a:solidFill>
                <a:schemeClr val="accent1">
                  <a:lumMod val="50000"/>
                </a:schemeClr>
              </a:solidFill>
              <a:latin typeface="Palatino Linotype"/>
              <a:cs typeface="Palatino Linotype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sz="2200" spc="-2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Student-Designed Independent Study (SDIS)</a:t>
            </a:r>
          </a:p>
          <a:p>
            <a:pPr marL="355600" indent="-342900">
              <a:spcBef>
                <a:spcPts val="575"/>
              </a:spcBef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sz="2200" spc="-1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Prior</a:t>
            </a:r>
            <a:r>
              <a:rPr lang="en-US" sz="2200" spc="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L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earn</a:t>
            </a:r>
            <a:r>
              <a:rPr lang="en-US" sz="2200" spc="-1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i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ng</a:t>
            </a:r>
            <a:r>
              <a:rPr lang="en-US" sz="2200" spc="1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A</a:t>
            </a:r>
            <a:r>
              <a:rPr lang="en-US" sz="2200" spc="-15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ss</a:t>
            </a:r>
            <a:r>
              <a:rPr lang="en-US" sz="2200" spc="-1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e</a:t>
            </a:r>
            <a:r>
              <a:rPr lang="en-US" sz="2200" spc="-15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ss</a:t>
            </a:r>
            <a:r>
              <a:rPr lang="en-US" sz="2200" spc="-2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m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ent 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(PLA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)</a:t>
            </a:r>
            <a:endParaRPr sz="2200" dirty="0">
              <a:solidFill>
                <a:schemeClr val="accent1">
                  <a:lumMod val="50000"/>
                </a:schemeClr>
              </a:solidFill>
              <a:latin typeface="Palatino Linotype"/>
              <a:cs typeface="Palatino Linotype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sz="2200" spc="-15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Theory se</a:t>
            </a:r>
            <a:r>
              <a:rPr sz="2200" spc="-2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m</a:t>
            </a:r>
            <a:r>
              <a:rPr sz="220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i</a:t>
            </a:r>
            <a:r>
              <a:rPr sz="2200" spc="-1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n</a:t>
            </a:r>
            <a:r>
              <a:rPr sz="2200" spc="-15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ars</a:t>
            </a:r>
            <a:endParaRPr lang="en-US" sz="2200" spc="-15" dirty="0" smtClean="0">
              <a:solidFill>
                <a:schemeClr val="accent1">
                  <a:lumMod val="50000"/>
                </a:schemeClr>
              </a:solidFill>
              <a:latin typeface="Palatino Linotype"/>
              <a:cs typeface="Palatino Linotype"/>
            </a:endParaRPr>
          </a:p>
          <a:p>
            <a:pPr marL="355600" indent="-342900">
              <a:spcBef>
                <a:spcPts val="575"/>
              </a:spcBef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sz="2200" spc="-1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Stan</a:t>
            </a:r>
            <a:r>
              <a:rPr lang="en-US" sz="2200" spc="-3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d</a:t>
            </a:r>
            <a:r>
              <a:rPr lang="en-US" sz="2200" spc="-1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ardized</a:t>
            </a:r>
            <a:r>
              <a:rPr lang="en-US" sz="2200" spc="5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2200" spc="-5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tests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Palatino Linotype"/>
                <a:cs typeface="Palatino Linotype"/>
              </a:rPr>
              <a:t>or credit transfers from military/ACE/ certifications</a:t>
            </a:r>
            <a:endParaRPr lang="en-US" sz="2200" dirty="0">
              <a:solidFill>
                <a:schemeClr val="accent1">
                  <a:lumMod val="50000"/>
                </a:schemeClr>
              </a:solidFill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4734"/>
            <a:ext cx="8534400" cy="756866"/>
          </a:xfrm>
        </p:spPr>
        <p:txBody>
          <a:bodyPr/>
          <a:lstStyle/>
          <a:p>
            <a:pPr algn="ctr"/>
            <a:r>
              <a:rPr lang="en-US" dirty="0"/>
              <a:t>What</a:t>
            </a:r>
            <a:r>
              <a:rPr lang="en-US" spc="-515" dirty="0"/>
              <a:t>’</a:t>
            </a:r>
            <a:r>
              <a:rPr lang="en-US" dirty="0"/>
              <a:t>s</a:t>
            </a:r>
            <a:r>
              <a:rPr lang="en-US" spc="10" dirty="0"/>
              <a:t> </a:t>
            </a:r>
            <a:r>
              <a:rPr lang="en-US" dirty="0" smtClean="0"/>
              <a:t>the bottom</a:t>
            </a:r>
            <a:r>
              <a:rPr lang="en-US" spc="10" dirty="0" smtClean="0"/>
              <a:t> </a:t>
            </a:r>
            <a:r>
              <a:rPr lang="en-US" dirty="0"/>
              <a:t>line?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Clipart - &lt;strong&gt;Umbrella&lt;/strong&gt;-animation-modifi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41" y="1557523"/>
            <a:ext cx="4630118" cy="4552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95600" y="2514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alatino Linotype" panose="02040502050505030304" pitchFamily="18" charset="0"/>
              </a:rPr>
              <a:t>120 Total Credits to </a:t>
            </a:r>
            <a:r>
              <a:rPr lang="en-US" dirty="0" smtClean="0">
                <a:latin typeface="Palatino Linotype" panose="02040502050505030304" pitchFamily="18" charset="0"/>
              </a:rPr>
              <a:t>graduate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62841" y="3588574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Palatino Linotype" panose="02040502050505030304" pitchFamily="18" charset="0"/>
              </a:rPr>
              <a:t>48 credits </a:t>
            </a:r>
            <a:r>
              <a:rPr lang="en-US" sz="1600" dirty="0" smtClean="0">
                <a:latin typeface="Palatino Linotype" panose="02040502050505030304" pitchFamily="18" charset="0"/>
              </a:rPr>
              <a:t>GELS/ </a:t>
            </a:r>
            <a:r>
              <a:rPr lang="en-US" sz="1600" dirty="0" err="1" smtClean="0">
                <a:latin typeface="Palatino Linotype" panose="02040502050505030304" pitchFamily="18" charset="0"/>
              </a:rPr>
              <a:t>MnTC</a:t>
            </a:r>
            <a:r>
              <a:rPr lang="en-US" sz="1600" dirty="0" smtClean="0">
                <a:latin typeface="Palatino Linotype" panose="02040502050505030304" pitchFamily="18" charset="0"/>
              </a:rPr>
              <a:t> general education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24939" y="4200883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alatino Linotype" panose="02040502050505030304" pitchFamily="18" charset="0"/>
              </a:rPr>
              <a:t>40 upper division credits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82295" y="5124213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Palatino Linotype" panose="02040502050505030304" pitchFamily="18" charset="0"/>
              </a:rPr>
              <a:t>32 credits in         </a:t>
            </a:r>
            <a:r>
              <a:rPr lang="en-US" dirty="0" smtClean="0">
                <a:latin typeface="Palatino Linotype" panose="02040502050505030304" pitchFamily="18" charset="0"/>
              </a:rPr>
              <a:t>focus area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0806" y="3873649"/>
            <a:ext cx="16673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Palatino Linotype" panose="02040502050505030304" pitchFamily="18" charset="0"/>
              </a:rPr>
              <a:t>Residency</a:t>
            </a:r>
          </a:p>
          <a:p>
            <a:r>
              <a:rPr lang="en-US" dirty="0" smtClean="0">
                <a:latin typeface="Palatino Linotype" panose="02040502050505030304" pitchFamily="18" charset="0"/>
              </a:rPr>
              <a:t>30 credits (20 earned in the College) at Metro State </a:t>
            </a:r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575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9125" y="1371600"/>
            <a:ext cx="8117840" cy="0"/>
          </a:xfrm>
          <a:custGeom>
            <a:avLst/>
            <a:gdLst/>
            <a:ahLst/>
            <a:cxnLst/>
            <a:rect l="l" t="t" r="r" b="b"/>
            <a:pathLst>
              <a:path w="8117840">
                <a:moveTo>
                  <a:pt x="0" y="0"/>
                </a:moveTo>
                <a:lnTo>
                  <a:pt x="8117674" y="0"/>
                </a:lnTo>
              </a:path>
            </a:pathLst>
          </a:custGeom>
          <a:ln w="9525">
            <a:solidFill>
              <a:srgbClr val="5C7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3118" y="638137"/>
            <a:ext cx="78486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46735">
              <a:lnSpc>
                <a:spcPct val="100000"/>
              </a:lnSpc>
            </a:pPr>
            <a:r>
              <a:rPr sz="3600" spc="-40" dirty="0" smtClean="0"/>
              <a:t>G</a:t>
            </a:r>
            <a:r>
              <a:rPr lang="en-US" sz="3600" spc="-40" dirty="0" smtClean="0"/>
              <a:t>eneral </a:t>
            </a:r>
            <a:r>
              <a:rPr sz="3600" spc="-40" dirty="0" smtClean="0"/>
              <a:t>E</a:t>
            </a:r>
            <a:r>
              <a:rPr lang="en-US" sz="3600" spc="-40" dirty="0" smtClean="0"/>
              <a:t>ducation &amp; </a:t>
            </a:r>
            <a:r>
              <a:rPr sz="3600" spc="-40" dirty="0" smtClean="0"/>
              <a:t>L</a:t>
            </a:r>
            <a:r>
              <a:rPr lang="en-US" sz="3600" spc="-40" dirty="0" smtClean="0"/>
              <a:t>iberal </a:t>
            </a:r>
            <a:r>
              <a:rPr sz="3600" spc="-30" dirty="0" smtClean="0"/>
              <a:t>S</a:t>
            </a:r>
            <a:r>
              <a:rPr lang="en-US" sz="3600" spc="-30" dirty="0" smtClean="0"/>
              <a:t>tudies</a:t>
            </a:r>
            <a:endParaRPr sz="3600" spc="-30" dirty="0"/>
          </a:p>
        </p:txBody>
      </p:sp>
      <p:sp>
        <p:nvSpPr>
          <p:cNvPr id="8" name="object 8"/>
          <p:cNvSpPr txBox="1"/>
          <p:nvPr/>
        </p:nvSpPr>
        <p:spPr>
          <a:xfrm>
            <a:off x="610702" y="2133600"/>
            <a:ext cx="7839808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3075" marR="5080" algn="just">
              <a:lnSpc>
                <a:spcPct val="100000"/>
              </a:lnSpc>
            </a:pPr>
            <a:r>
              <a:rPr sz="2400" spc="-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G</a:t>
            </a:r>
            <a:r>
              <a:rPr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e</a:t>
            </a:r>
            <a:r>
              <a:rPr sz="2400" spc="-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nera</a:t>
            </a:r>
            <a:r>
              <a:rPr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l</a:t>
            </a:r>
            <a:r>
              <a:rPr sz="2400" spc="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Education</a:t>
            </a:r>
            <a:r>
              <a:rPr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and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 Liberal 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Studies</a:t>
            </a:r>
            <a:r>
              <a:rPr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req</a:t>
            </a:r>
            <a:r>
              <a:rPr sz="2400" spc="5" dirty="0">
                <a:solidFill>
                  <a:srgbClr val="575F63"/>
                </a:solidFill>
                <a:latin typeface="Palatino Linotype"/>
                <a:cs typeface="Palatino Linotype"/>
              </a:rPr>
              <a:t>u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irem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e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s</a:t>
            </a:r>
            <a:r>
              <a:rPr sz="2400" spc="2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apply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 to all</a:t>
            </a:r>
            <a:r>
              <a:rPr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und</a:t>
            </a:r>
            <a:r>
              <a:rPr sz="2400" spc="-25" dirty="0">
                <a:solidFill>
                  <a:srgbClr val="575F63"/>
                </a:solidFill>
                <a:latin typeface="Palatino Linotype"/>
                <a:cs typeface="Palatino Linotype"/>
              </a:rPr>
              <a:t>e</a:t>
            </a:r>
            <a:r>
              <a:rPr sz="24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rgraduat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e</a:t>
            </a:r>
            <a:r>
              <a:rPr sz="2400" spc="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degree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s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:</a:t>
            </a:r>
            <a:endParaRPr sz="2400" dirty="0">
              <a:latin typeface="Palatino Linotype"/>
              <a:cs typeface="Palatino Linotyp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43000" y="3200400"/>
            <a:ext cx="7298718" cy="30315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4</a:t>
            </a:r>
            <a:r>
              <a:rPr lang="en-US"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0</a:t>
            </a:r>
            <a:r>
              <a:rPr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credits</a:t>
            </a:r>
            <a:r>
              <a:rPr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in 10 </a:t>
            </a:r>
            <a:r>
              <a:rPr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goa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l </a:t>
            </a:r>
            <a:r>
              <a:rPr sz="24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areas</a:t>
            </a:r>
            <a:endParaRPr lang="en-US" sz="2400" spc="-15" dirty="0" smtClean="0">
              <a:solidFill>
                <a:srgbClr val="575F63"/>
              </a:solidFill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  <a:buClr>
                <a:srgbClr val="575F63"/>
              </a:buClr>
              <a:tabLst>
                <a:tab pos="355600" algn="l"/>
              </a:tabLst>
            </a:pPr>
            <a:endParaRPr lang="en-US" sz="2400" spc="-15" dirty="0" smtClean="0">
              <a:solidFill>
                <a:srgbClr val="575F63"/>
              </a:solidFill>
              <a:latin typeface="Palatino Linotype"/>
              <a:cs typeface="Palatino Linotype"/>
            </a:endParaRPr>
          </a:p>
          <a:p>
            <a:pPr marL="355600" indent="-342900">
              <a:lnSpc>
                <a:spcPct val="100000"/>
              </a:lnSpc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sz="24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8 credits of liberal studies (300 level and higher)</a:t>
            </a:r>
          </a:p>
          <a:p>
            <a:pPr marL="12700">
              <a:lnSpc>
                <a:spcPct val="100000"/>
              </a:lnSpc>
              <a:buClr>
                <a:srgbClr val="575F63"/>
              </a:buClr>
              <a:tabLst>
                <a:tab pos="355600" algn="l"/>
              </a:tabLst>
            </a:pPr>
            <a:endParaRPr sz="2400" dirty="0">
              <a:latin typeface="Palatino Linotype"/>
              <a:cs typeface="Palatino Linotype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Clr>
                <a:srgbClr val="575F63"/>
              </a:buClr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If </a:t>
            </a:r>
            <a:r>
              <a:rPr sz="2400" spc="-40" dirty="0">
                <a:solidFill>
                  <a:srgbClr val="575F63"/>
                </a:solidFill>
                <a:latin typeface="Palatino Linotype"/>
                <a:cs typeface="Palatino Linotype"/>
              </a:rPr>
              <a:t>y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ou’</a:t>
            </a:r>
            <a:r>
              <a:rPr sz="2400" spc="-40" dirty="0">
                <a:solidFill>
                  <a:srgbClr val="575F63"/>
                </a:solidFill>
                <a:latin typeface="Palatino Linotype"/>
                <a:cs typeface="Palatino Linotype"/>
              </a:rPr>
              <a:t>v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e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atten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d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ed</a:t>
            </a:r>
            <a:r>
              <a:rPr sz="2400" spc="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a 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Mi</a:t>
            </a:r>
            <a:r>
              <a:rPr sz="2400" spc="-30" dirty="0">
                <a:solidFill>
                  <a:srgbClr val="575F63"/>
                </a:solidFill>
                <a:latin typeface="Palatino Linotype"/>
                <a:cs typeface="Palatino Linotype"/>
              </a:rPr>
              <a:t>n</a:t>
            </a:r>
            <a:r>
              <a:rPr sz="24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nesot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a</a:t>
            </a:r>
            <a:r>
              <a:rPr sz="2400" spc="1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State</a:t>
            </a:r>
            <a:r>
              <a:rPr sz="2400" spc="15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lang="en-US" sz="2400" dirty="0">
                <a:solidFill>
                  <a:srgbClr val="575F63"/>
                </a:solidFill>
                <a:latin typeface="Palatino Linotype"/>
                <a:cs typeface="Palatino Linotype"/>
              </a:rPr>
              <a:t>c</a:t>
            </a:r>
            <a:r>
              <a:rPr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ollege</a:t>
            </a:r>
            <a:r>
              <a:rPr sz="2400" spc="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or </a:t>
            </a:r>
            <a:r>
              <a:rPr lang="en-US"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u</a:t>
            </a:r>
            <a:r>
              <a:rPr sz="2400" spc="-1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ni</a:t>
            </a:r>
            <a:r>
              <a:rPr sz="2400" spc="-55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v</a:t>
            </a:r>
            <a:r>
              <a:rPr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ersity, </a:t>
            </a:r>
            <a:r>
              <a:rPr sz="2400" spc="-35" dirty="0">
                <a:solidFill>
                  <a:srgbClr val="575F63"/>
                </a:solidFill>
                <a:latin typeface="Palatino Linotype"/>
                <a:cs typeface="Palatino Linotype"/>
              </a:rPr>
              <a:t>y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ou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i="1" spc="-20" dirty="0">
                <a:solidFill>
                  <a:srgbClr val="575F63"/>
                </a:solidFill>
                <a:latin typeface="Palatino Linotype"/>
                <a:cs typeface="Palatino Linotype"/>
              </a:rPr>
              <a:t>m</a:t>
            </a:r>
            <a:r>
              <a:rPr sz="2400" i="1" spc="-10" dirty="0">
                <a:solidFill>
                  <a:srgbClr val="575F63"/>
                </a:solidFill>
                <a:latin typeface="Palatino Linotype"/>
                <a:cs typeface="Palatino Linotype"/>
              </a:rPr>
              <a:t>a</a:t>
            </a:r>
            <a:r>
              <a:rPr sz="2400" i="1" dirty="0">
                <a:solidFill>
                  <a:srgbClr val="575F63"/>
                </a:solidFill>
                <a:latin typeface="Palatino Linotype"/>
                <a:cs typeface="Palatino Linotype"/>
              </a:rPr>
              <a:t>y 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ha</a:t>
            </a:r>
            <a:r>
              <a:rPr sz="2400" spc="-60" dirty="0">
                <a:solidFill>
                  <a:srgbClr val="575F63"/>
                </a:solidFill>
                <a:latin typeface="Palatino Linotype"/>
                <a:cs typeface="Palatino Linotype"/>
              </a:rPr>
              <a:t>v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e already 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met</a:t>
            </a:r>
            <a:r>
              <a:rPr sz="2400" spc="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20" dirty="0">
                <a:solidFill>
                  <a:srgbClr val="575F63"/>
                </a:solidFill>
                <a:latin typeface="Palatino Linotype"/>
                <a:cs typeface="Palatino Linotype"/>
              </a:rPr>
              <a:t>many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15" dirty="0">
                <a:solidFill>
                  <a:srgbClr val="575F63"/>
                </a:solidFill>
                <a:latin typeface="Palatino Linotype"/>
                <a:cs typeface="Palatino Linotype"/>
              </a:rPr>
              <a:t>of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 </a:t>
            </a:r>
            <a:r>
              <a:rPr sz="2400" spc="-5" dirty="0">
                <a:solidFill>
                  <a:srgbClr val="575F63"/>
                </a:solidFill>
                <a:latin typeface="Palatino Linotype"/>
                <a:cs typeface="Palatino Linotype"/>
              </a:rPr>
              <a:t>t</a:t>
            </a:r>
            <a:r>
              <a:rPr sz="2400" spc="-10" dirty="0">
                <a:solidFill>
                  <a:srgbClr val="575F63"/>
                </a:solidFill>
                <a:latin typeface="Palatino Linotype"/>
                <a:cs typeface="Palatino Linotype"/>
              </a:rPr>
              <a:t>h</a:t>
            </a:r>
            <a:r>
              <a:rPr sz="2400" dirty="0">
                <a:solidFill>
                  <a:srgbClr val="575F63"/>
                </a:solidFill>
                <a:latin typeface="Palatino Linotype"/>
                <a:cs typeface="Palatino Linotype"/>
              </a:rPr>
              <a:t>ese </a:t>
            </a:r>
            <a:r>
              <a:rPr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requirements</a:t>
            </a:r>
            <a:r>
              <a:rPr lang="en-US" sz="2400" dirty="0" smtClean="0">
                <a:solidFill>
                  <a:srgbClr val="575F63"/>
                </a:solidFill>
                <a:latin typeface="Palatino Linotype"/>
                <a:cs typeface="Palatino Linotype"/>
              </a:rPr>
              <a:t>. Your Associate in Arts degree will meet the general education but not liberal studies.</a:t>
            </a:r>
            <a:endParaRPr sz="2400" dirty="0">
              <a:latin typeface="Palatino Linotype"/>
              <a:cs typeface="Palatino Linotyp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0702" y="1539343"/>
            <a:ext cx="8000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  <a:latin typeface="Palatino Linotype" panose="02040502050505030304" pitchFamily="18" charset="0"/>
              </a:rPr>
              <a:t>48 Credits</a:t>
            </a:r>
            <a:endParaRPr lang="en-US" sz="2800" i="1" dirty="0">
              <a:solidFill>
                <a:schemeClr val="accent1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399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</TotalTime>
  <Words>905</Words>
  <Application>Microsoft Office PowerPoint</Application>
  <PresentationFormat>On-screen Show (4:3)</PresentationFormat>
  <Paragraphs>152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Courier New</vt:lpstr>
      <vt:lpstr>Palatino Linotype</vt:lpstr>
      <vt:lpstr>Times New Roman</vt:lpstr>
      <vt:lpstr>Wingdings</vt:lpstr>
      <vt:lpstr>Office Theme</vt:lpstr>
      <vt:lpstr>PowerPoint Presentation</vt:lpstr>
      <vt:lpstr>Brief Overview</vt:lpstr>
      <vt:lpstr>Top 5 Reasons</vt:lpstr>
      <vt:lpstr>PowerPoint Presentation</vt:lpstr>
      <vt:lpstr>PowerPoint Presentation</vt:lpstr>
      <vt:lpstr>Use previous credits</vt:lpstr>
      <vt:lpstr>PowerPoint Presentation</vt:lpstr>
      <vt:lpstr>What’s the bottom line?</vt:lpstr>
      <vt:lpstr>General Education &amp; Liberal Studies</vt:lpstr>
      <vt:lpstr>Program requirements</vt:lpstr>
      <vt:lpstr>You plan your Focus!</vt:lpstr>
      <vt:lpstr>PowerPoint Presentation</vt:lpstr>
      <vt:lpstr>What’s next?</vt:lpstr>
      <vt:lpstr>PowerPoint Presentation</vt:lpstr>
      <vt:lpstr>Contact Us</vt:lpstr>
      <vt:lpstr>Contact Us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Student-Directed Learning Stories: Kelly</dc:title>
  <dc:creator>Metropolitan State University</dc:creator>
  <cp:lastModifiedBy>Tonia Baxter</cp:lastModifiedBy>
  <cp:revision>97</cp:revision>
  <dcterms:created xsi:type="dcterms:W3CDTF">2018-07-23T16:08:48Z</dcterms:created>
  <dcterms:modified xsi:type="dcterms:W3CDTF">2020-04-21T18:56:34Z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2012-12-06T00:00:00Z</vt:filetime>
  </property>
  <property fmtid="{D5CDD505-2E9C-101B-9397-08002B2CF9AE}" pid="3" name="LastSaved">
    <vt:filetime>2018-07-23T00:00:00Z</vt:filetime>
  </property>
</Properties>
</file>