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276" r:id="rId5"/>
    <p:sldId id="262" r:id="rId6"/>
    <p:sldId id="548" r:id="rId7"/>
    <p:sldId id="552" r:id="rId8"/>
    <p:sldId id="549" r:id="rId9"/>
    <p:sldId id="553" r:id="rId10"/>
    <p:sldId id="534" r:id="rId11"/>
    <p:sldId id="554" r:id="rId12"/>
    <p:sldId id="55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x, Karin S" initials="JKS" lastIdx="1" clrIdx="0">
    <p:extLst>
      <p:ext uri="{19B8F6BF-5375-455C-9EA6-DF929625EA0E}">
        <p15:presenceInfo xmlns:p15="http://schemas.microsoft.com/office/powerpoint/2012/main" userId="S::ar7927fp@minnstate.edu::a5408b58-2955-4c97-b751-aab4e55e0da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340"/>
    <a:srgbClr val="4D97AD"/>
    <a:srgbClr val="F38C1D"/>
    <a:srgbClr val="011E4C"/>
    <a:srgbClr val="2A98AF"/>
    <a:srgbClr val="0D3450"/>
    <a:srgbClr val="1D4169"/>
    <a:srgbClr val="006275"/>
    <a:srgbClr val="0A2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43D28-6C20-416C-A65B-0512EA618969}" v="7" dt="2021-03-24T15:21:54.016"/>
    <p1510:client id="{09FDED27-1156-4271-8A8A-A6E4ED16D3D0}" v="2" dt="2021-09-08T17:37:38.383"/>
    <p1510:client id="{0A178186-9C6B-6CFC-1F9B-2665312AE3C6}" v="1" dt="2021-09-03T21:14:45.089"/>
    <p1510:client id="{0FC1A42C-1EE3-6D82-618D-C4C6E1439751}" v="4" dt="2022-09-15T22:23:49.193"/>
    <p1510:client id="{10811B33-B625-4159-B717-D5B16C3D1F47}" v="405" dt="2022-03-17T21:22:11.553"/>
    <p1510:client id="{13323BE8-11EA-4BC1-9A4D-19A47D49F01B}" v="6" dt="2021-10-07T17:12:56.844"/>
    <p1510:client id="{13E3FED7-6F01-1345-BF17-91953AC26B12}" v="4" dt="2022-03-21T20:43:25.030"/>
    <p1510:client id="{1744947D-47CB-4E26-9667-C107E839CB1B}" v="1" dt="2022-10-12T23:16:29.457"/>
    <p1510:client id="{183FE041-31D8-4F8C-8A20-ADBA49EDC6C1}" v="5" dt="2022-03-17T13:42:58.211"/>
    <p1510:client id="{261E491F-742D-417A-85C5-03ED8F731291}" v="4" dt="2021-10-14T03:32:31.283"/>
    <p1510:client id="{26F1A88F-F0D1-450B-85D6-A6970AC1D73B}" v="49" dt="2023-02-02T17:05:41.097"/>
    <p1510:client id="{2DB0D0D4-F9FC-45C7-9DA2-6C9976BDD820}" v="2" dt="2021-09-07T16:35:16.865"/>
    <p1510:client id="{319B4969-8015-9F57-C052-CDDD96CB8A35}" v="1" dt="2022-03-21T20:45:41.801"/>
    <p1510:client id="{32585680-B046-47BF-B904-8F26888F23A8}" v="9" dt="2022-10-13T22:24:39.541"/>
    <p1510:client id="{3620C60A-5FB9-C72B-B4A5-8733EF58074D}" v="21" dt="2021-03-24T14:52:06.182"/>
    <p1510:client id="{38902818-EBB6-4853-9C52-CB7F93BD3239}" v="2" dt="2022-03-21T18:23:46.802"/>
    <p1510:client id="{43C54A15-CC02-43BF-B02F-BFD2736739B1}" v="726" dt="2022-03-15T18:46:00.815"/>
    <p1510:client id="{4AAC22AC-A456-4218-BD5A-62E95B5F729B}" v="4" dt="2021-09-07T19:13:54.951"/>
    <p1510:client id="{4D3D52C0-7481-48BD-93C6-3964910FA7BC}" v="17" dt="2022-03-18T15:59:34.690"/>
    <p1510:client id="{51012F59-271D-E9FE-30A8-E39A7ECD0085}" v="46" dt="2022-10-11T19:41:43.136"/>
    <p1510:client id="{571BBE11-715D-44B8-B81F-1AD639ED657B}" v="71" dt="2022-03-23T14:15:23.720"/>
    <p1510:client id="{59C8041D-3827-466F-91E2-A9289F9E37EE}" v="4" dt="2022-03-14T18:32:32.317"/>
    <p1510:client id="{5A2ACEC1-9F28-0A04-5F76-63FF07CF9818}" v="7" dt="2022-03-21T18:17:51.381"/>
    <p1510:client id="{5F94C1B2-EC4B-4B02-8727-C759D354A653}" v="3" dt="2021-03-25T15:58:04.527"/>
    <p1510:client id="{67029415-AAD3-4076-BD1B-82E300F023A8}" v="1" dt="2022-06-08T16:27:19.321"/>
    <p1510:client id="{6C9CC24D-24CD-06E6-316A-BC016F5A4950}" v="2" dt="2022-10-12T21:30:03.042"/>
    <p1510:client id="{6DA1E2CB-F840-4974-AE20-A6634C289D52}" v="1" dt="2021-03-25T20:50:31.478"/>
    <p1510:client id="{6E0D28BE-94D0-4604-9081-BE1D970D0563}" v="63" dt="2022-03-21T21:38:34.751"/>
    <p1510:client id="{6E34819E-7112-4770-9201-3FF62989BD43}" v="59" dt="2022-10-05T19:42:27.522"/>
    <p1510:client id="{78F598DD-A285-7782-9628-58A9D8A68EF1}" v="2717" dt="2022-03-18T15:09:01.056"/>
    <p1510:client id="{7A509DED-0D1D-482D-BCEC-3EC10F543CBF}" v="1" dt="2021-10-31T20:13:30.441"/>
    <p1510:client id="{7C6125BA-D99D-4F30-AD1B-E706DB830C3E}" v="55" dt="2022-03-17T02:53:36.166"/>
    <p1510:client id="{83A1D8D8-4522-4AD6-A719-224A51D21C14}" v="11" dt="2021-03-24T14:21:40.812"/>
    <p1510:client id="{845D7021-CBAA-468A-846E-EF3777ABF45A}" v="5" dt="2022-03-23T19:50:37.789"/>
    <p1510:client id="{87221B33-1092-F1E8-078A-E849D2914AE1}" v="30" dt="2022-03-21T21:16:04.774"/>
    <p1510:client id="{89397EE7-D518-4442-B4BB-84F092990E98}" v="20" dt="2022-09-19T15:53:28.229"/>
    <p1510:client id="{8C463B85-8CD0-2839-5BEE-CAF39B20D39B}" v="2" dt="2021-10-11T18:43:37.256"/>
    <p1510:client id="{8C6EE505-2F72-45E7-8F8C-58DD70837784}" v="4" dt="2023-02-01T21:54:50.550"/>
    <p1510:client id="{8FD3B122-4671-41C4-9C9E-437AA99458B4}" v="4" dt="2023-02-01T21:31:21.426"/>
    <p1510:client id="{9262BB67-D522-453A-9BFD-2221936D2872}" v="7" dt="2022-09-30T14:19:28.928"/>
    <p1510:client id="{9568595E-F406-47E5-87E7-F4EBF82EACD0}" v="22" dt="2022-09-30T14:12:38.061"/>
    <p1510:client id="{996F8B76-11E3-4225-98AB-26649801007D}" v="127" dt="2021-10-07T16:25:26.726"/>
    <p1510:client id="{9DDB8926-6B49-484E-B7BA-40FCAF3D3432}" v="722" dt="2023-02-02T16:57:29.384"/>
    <p1510:client id="{A457E18A-D9F1-42EF-842A-3130A1863231}" v="111" dt="2023-02-09T15:31:15.663"/>
    <p1510:client id="{A678D026-7FA5-7C61-46A3-E09D73E1E1BD}" v="1" dt="2022-03-23T16:27:14.236"/>
    <p1510:client id="{A87BB3D5-AFC5-4BE7-9359-A00E9CEDB3CB}" v="4" dt="2021-10-12T18:34:22.235"/>
    <p1510:client id="{AB9484FE-8121-DA4B-3A8B-F7AFE0B7950E}" v="12" dt="2022-09-15T22:21:02.083"/>
    <p1510:client id="{AC6BA028-3B19-4D91-8B36-F37B92D90980}" v="609" dt="2023-02-01T21:53:02.140"/>
    <p1510:client id="{AFF9CEB0-ABB6-4D2D-9281-75E13EDEB11A}" v="6" dt="2022-10-13T14:44:03.910"/>
    <p1510:client id="{B02D01CF-EC79-4E61-A5DA-9143F8435448}" v="18" dt="2021-03-24T15:31:17.407"/>
    <p1510:client id="{B75F7884-4D43-442B-8E8C-2F7AD9A21ABF}" v="10" dt="2021-09-07T16:23:07.502"/>
    <p1510:client id="{B9379B0C-ED8D-4647-A113-31361D60566E}" v="1048" dt="2023-02-08T18:54:13.160"/>
    <p1510:client id="{C90922E6-6439-24A8-AE67-8E1327854538}" v="294" dt="2022-03-20T02:55:00.222"/>
    <p1510:client id="{CA98AA61-2BCE-44FF-8256-E7B7B5205B01}" v="8" dt="2021-03-25T23:19:29.089"/>
    <p1510:client id="{CFE66A42-24A0-4402-9CFD-8AFF74A88329}" v="41" dt="2023-02-08T20:17:05.706"/>
    <p1510:client id="{D05D8A6F-9563-484F-90F2-7B923B7026D0}" v="10" dt="2021-10-12T20:34:53.575"/>
    <p1510:client id="{D3A604F0-BCDB-44B1-99C5-4ED56609B3C6}" v="146" dt="2022-03-17T20:38:14.343"/>
    <p1510:client id="{D8193882-3958-40B3-430D-407DB2F501E9}" v="173" dt="2022-03-18T15:37:55.588"/>
    <p1510:client id="{DA5C8358-7B04-453B-A553-613527A93190}" v="30" dt="2023-02-03T15:36:54.363"/>
    <p1510:client id="{E232B155-BBC2-4EE0-87CB-6A3EE43F533A}" v="283" dt="2021-10-12T20:24:10.244"/>
    <p1510:client id="{E387595E-F017-4467-8718-0FF60D151C5F}" v="1413" dt="2023-02-09T04:04:05.371"/>
    <p1510:client id="{E485C834-E191-775D-EAD3-B3F9C628CA49}" v="7" dt="2022-03-08T19:14:33.824"/>
    <p1510:client id="{E7853767-CE02-3A68-1EC9-EF1C28E4EFA3}" v="30" dt="2022-03-21T21:44:13.149"/>
    <p1510:client id="{ED4DE819-BE7A-4C61-AC5A-DCE2512A8F44}" v="16" dt="2021-10-14T03:25:57.352"/>
    <p1510:client id="{EDB5675F-0183-4F0D-8718-812F908752D7}" v="78" dt="2021-03-25T15:44:40.893"/>
    <p1510:client id="{EF7C05CB-A39C-4001-A8FF-8BD367AC1597}" v="193" dt="2022-03-17T03:20:56.495"/>
    <p1510:client id="{F19BB14E-7227-41B0-B220-AC2EF194CBD9}" v="7" dt="2021-09-07T13:50:29.258"/>
    <p1510:client id="{F9DCD6D4-C4E2-4EA0-99C2-83A01BC3A389}" v="172" dt="2023-02-11T14:54:04.090"/>
    <p1510:client id="{FEEF38AB-32B9-4A24-A645-0ABFFC3643B1}" v="3" dt="2022-03-08T19:13:39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What do I need to Graduate? </a:t>
            </a:r>
          </a:p>
          <a:p>
            <a:pPr>
              <a:defRPr/>
            </a:pPr>
            <a:r>
              <a:rPr lang="en-US" dirty="0"/>
              <a:t>120 </a:t>
            </a:r>
            <a:r>
              <a:rPr lang="en-US" baseline="0" dirty="0"/>
              <a:t>credits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do I need to Graduate?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D5-4465-BDAD-25108E15096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1D5-4465-BDAD-25108E15096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1D5-4465-BDAD-25108E15096D}"/>
              </c:ext>
            </c:extLst>
          </c:dPt>
          <c:dLbls>
            <c:dLbl>
              <c:idx val="0"/>
              <c:layout>
                <c:manualLayout>
                  <c:x val="-7.1791576571063331E-2"/>
                  <c:y val="0.1306536186764270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12 Elective  Credits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1D5-4465-BDAD-25108E15096D}"/>
                </c:ext>
              </c:extLst>
            </c:dLbl>
            <c:dLbl>
              <c:idx val="1"/>
              <c:layout>
                <c:manualLayout>
                  <c:x val="-0.18667741014238506"/>
                  <c:y val="-0.1395329310676803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60 Major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Credits, including Practicum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1D5-4465-BDAD-25108E15096D}"/>
                </c:ext>
              </c:extLst>
            </c:dLbl>
            <c:dLbl>
              <c:idx val="2"/>
              <c:layout>
                <c:manualLayout>
                  <c:x val="0.20748330681462746"/>
                  <c:y val="8.3349415460470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48 General Education/Liberal Studies Credits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62992125984251"/>
                      <c:h val="0.1562338720809290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E1D5-4465-BDAD-25108E1509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Electives to Reach 120</c:v>
                </c:pt>
                <c:pt idx="1">
                  <c:v>Alcohol and Drug Counseling Major</c:v>
                </c:pt>
                <c:pt idx="2">
                  <c:v>Generals (GELS)</c:v>
                </c:pt>
              </c:strCache>
              <c:extLst/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12</c:v>
                </c:pt>
                <c:pt idx="1">
                  <c:v>60</c:v>
                </c:pt>
                <c:pt idx="2">
                  <c:v>48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1D5-4465-BDAD-25108E1509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What do I need to Graduate? </a:t>
            </a:r>
          </a:p>
          <a:p>
            <a:pPr>
              <a:defRPr/>
            </a:pPr>
            <a:r>
              <a:rPr lang="en-US" dirty="0"/>
              <a:t>41 Program</a:t>
            </a:r>
            <a:r>
              <a:rPr lang="en-US" baseline="0" dirty="0"/>
              <a:t> Credits</a:t>
            </a:r>
            <a:endParaRPr lang="en-US" dirty="0"/>
          </a:p>
        </c:rich>
      </c:tx>
      <c:layout>
        <c:manualLayout>
          <c:xMode val="edge"/>
          <c:yMode val="edge"/>
          <c:x val="0.21980131369589165"/>
          <c:y val="1.39573814106142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do I need to Graduate?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D5-4465-BDAD-25108E15096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1D5-4465-BDAD-25108E15096D}"/>
              </c:ext>
            </c:extLst>
          </c:dPt>
          <c:dLbls>
            <c:dLbl>
              <c:idx val="0"/>
              <c:layout>
                <c:manualLayout>
                  <c:x val="-0.18059986672650374"/>
                  <c:y val="-0.22370121620445399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32 Core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Credits</a:t>
                    </a:r>
                  </a:p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(8 courses)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1D5-4465-BDAD-25108E15096D}"/>
                </c:ext>
              </c:extLst>
            </c:dLbl>
            <c:dLbl>
              <c:idx val="1"/>
              <c:layout>
                <c:manualLayout>
                  <c:x val="0.1552915017747134"/>
                  <c:y val="0.223880024547407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Practicum Series </a:t>
                    </a:r>
                  </a:p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(9 credits, 880 hours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)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67530224525043"/>
                      <c:h val="0.1445147271255003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E1D5-4465-BDAD-25108E1509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Core course credits </c:v>
                </c:pt>
                <c:pt idx="1">
                  <c:v>Practicum credits</c:v>
                </c:pt>
              </c:strCache>
              <c:extLst/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32</c:v>
                </c:pt>
                <c:pt idx="1">
                  <c:v>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1D5-4465-BDAD-25108E1509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37951667958604"/>
          <c:y val="0.91780750858763616"/>
          <c:w val="0.5213214475133614"/>
          <c:h val="5.7069204873258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FD29B-11AA-4F40-9E99-4BF86C956CC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FB3D-A5EC-2041-83B2-1A26F2C47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8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DFB3D-A5EC-2041-83B2-1A26F2C476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49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DFB3D-A5EC-2041-83B2-1A26F2C476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3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67D9A-BD4E-794A-BCAE-05E79CCFA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8" y="3082233"/>
            <a:ext cx="5486400" cy="1466850"/>
          </a:xfrm>
          <a:prstGeom prst="rect">
            <a:avLst/>
          </a:prstGeom>
        </p:spPr>
        <p:txBody>
          <a:bodyPr anchor="t" anchorCtr="0"/>
          <a:lstStyle>
            <a:lvl1pPr algn="l">
              <a:defRPr sz="4400" b="1" i="0" spc="150" baseline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DD8AB-1063-E745-B279-1D8536A42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154930"/>
            <a:ext cx="5486399" cy="7965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2400" b="0" i="0" spc="100" baseline="0">
                <a:solidFill>
                  <a:schemeClr val="tx1"/>
                </a:solidFill>
                <a:latin typeface="Montserrat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E1581-CB3C-0A4F-BD80-0C11FC72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478800"/>
            <a:ext cx="1697610" cy="15388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defRPr sz="1000" b="1" i="0" cap="all" spc="150" baseline="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r>
              <a:rPr lang="en-US"/>
              <a:t>DECEMBER 20, 2021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FE05AFA6-9153-4747-A097-AB197EA8AB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65898" y="1145937"/>
            <a:ext cx="5626100" cy="5712063"/>
          </a:xfrm>
          <a:prstGeom prst="rect">
            <a:avLst/>
          </a:prstGeom>
        </p:spPr>
      </p:pic>
      <p:pic>
        <p:nvPicPr>
          <p:cNvPr id="11" name="Picture 10" descr="Metro State University">
            <a:extLst>
              <a:ext uri="{FF2B5EF4-FFF2-40B4-BE49-F238E27FC236}">
                <a16:creationId xmlns:a16="http://schemas.microsoft.com/office/drawing/2014/main" id="{B283C9E4-9A22-5245-9809-A62B5F144A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599" y="838604"/>
            <a:ext cx="5038343" cy="8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7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DF6723B-5CDF-9A4F-B465-63362E535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5638800"/>
          </a:xfrm>
          <a:prstGeom prst="rect">
            <a:avLst/>
          </a:prstGeom>
        </p:spPr>
        <p:txBody>
          <a:bodyPr anchor="ctr" anchorCtr="1"/>
          <a:lstStyle>
            <a:lvl1pPr algn="ctr">
              <a:defRPr sz="4400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081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1B9F63-2AE7-A740-B07D-915B0CC30FDC}"/>
              </a:ext>
            </a:extLst>
          </p:cNvPr>
          <p:cNvSpPr txBox="1"/>
          <p:nvPr userDrawn="1"/>
        </p:nvSpPr>
        <p:spPr>
          <a:xfrm>
            <a:off x="3526971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i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58780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FC10-EEDB-AE46-9546-B1C1360F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62263"/>
            <a:ext cx="10515600" cy="11334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48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1E492-9BB5-B440-A7DD-EBC8AC44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338798"/>
            <a:ext cx="5486400" cy="1909602"/>
          </a:xfrm>
          <a:prstGeom prst="rect">
            <a:avLst/>
          </a:prstGeo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200" b="0" i="0">
                <a:solidFill>
                  <a:schemeClr val="tx1"/>
                </a:solidFill>
                <a:latin typeface="Montserrat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Metro State University">
            <a:extLst>
              <a:ext uri="{FF2B5EF4-FFF2-40B4-BE49-F238E27FC236}">
                <a16:creationId xmlns:a16="http://schemas.microsoft.com/office/drawing/2014/main" id="{A4C4FE51-E9E1-614D-8DF0-A984CF6F83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5051" y="249481"/>
            <a:ext cx="1326981" cy="8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48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FC10-EEDB-AE46-9546-B1C1360F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62263"/>
            <a:ext cx="10515600" cy="11334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48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1E492-9BB5-B440-A7DD-EBC8AC44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338798"/>
            <a:ext cx="5486400" cy="1909602"/>
          </a:xfrm>
          <a:prstGeom prst="rect">
            <a:avLst/>
          </a:prstGeo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200" b="0" i="0">
                <a:solidFill>
                  <a:schemeClr val="tx1"/>
                </a:solidFill>
                <a:latin typeface="Montserrat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Metro State University">
            <a:extLst>
              <a:ext uri="{FF2B5EF4-FFF2-40B4-BE49-F238E27FC236}">
                <a16:creationId xmlns:a16="http://schemas.microsoft.com/office/drawing/2014/main" id="{A4C4FE51-E9E1-614D-8DF0-A984CF6F83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5051" y="249481"/>
            <a:ext cx="1326981" cy="8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4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FC10-EEDB-AE46-9546-B1C1360F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92783"/>
            <a:ext cx="10515600" cy="1133475"/>
          </a:xfrm>
          <a:prstGeom prst="rect">
            <a:avLst/>
          </a:prstGeom>
        </p:spPr>
        <p:txBody>
          <a:bodyPr anchor="t" anchorCtr="0"/>
          <a:lstStyle>
            <a:lvl1pPr>
              <a:defRPr sz="4800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1E492-9BB5-B440-A7DD-EBC8AC44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076" y="4226258"/>
            <a:ext cx="10515600" cy="5194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accent1"/>
                </a:solidFill>
                <a:latin typeface="Montserrat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16D9D96-D8C5-7A47-A808-6FCBB3A02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8793" y="2484862"/>
            <a:ext cx="1337978" cy="175165"/>
            <a:chOff x="588793" y="2400340"/>
            <a:chExt cx="1337978" cy="1751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1A3B23-D3C7-6A42-B57F-75C08E1CCE2E}"/>
                </a:ext>
              </a:extLst>
            </p:cNvPr>
            <p:cNvSpPr/>
            <p:nvPr userDrawn="1"/>
          </p:nvSpPr>
          <p:spPr>
            <a:xfrm rot="5400000">
              <a:off x="1170200" y="1818934"/>
              <a:ext cx="175164" cy="13379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Montserrat" pitchFamily="2" charset="77"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130F71BB-C662-C141-95AF-8661D349F524}"/>
                </a:ext>
              </a:extLst>
            </p:cNvPr>
            <p:cNvSpPr/>
            <p:nvPr userDrawn="1"/>
          </p:nvSpPr>
          <p:spPr>
            <a:xfrm rot="5400000">
              <a:off x="1456144" y="2104876"/>
              <a:ext cx="175164" cy="766091"/>
            </a:xfrm>
            <a:custGeom>
              <a:avLst/>
              <a:gdLst>
                <a:gd name="connsiteX0" fmla="*/ 0 w 228600"/>
                <a:gd name="connsiteY0" fmla="*/ 0 h 999794"/>
                <a:gd name="connsiteX1" fmla="*/ 228600 w 228600"/>
                <a:gd name="connsiteY1" fmla="*/ 0 h 999794"/>
                <a:gd name="connsiteX2" fmla="*/ 228600 w 228600"/>
                <a:gd name="connsiteY2" fmla="*/ 999794 h 999794"/>
                <a:gd name="connsiteX3" fmla="*/ 0 w 228600"/>
                <a:gd name="connsiteY3" fmla="*/ 999794 h 999794"/>
                <a:gd name="connsiteX4" fmla="*/ 0 w 228600"/>
                <a:gd name="connsiteY4" fmla="*/ 0 h 999794"/>
                <a:gd name="connsiteX0" fmla="*/ 0 w 228600"/>
                <a:gd name="connsiteY0" fmla="*/ 0 h 999794"/>
                <a:gd name="connsiteX1" fmla="*/ 228600 w 228600"/>
                <a:gd name="connsiteY1" fmla="*/ 0 h 999794"/>
                <a:gd name="connsiteX2" fmla="*/ 228600 w 228600"/>
                <a:gd name="connsiteY2" fmla="*/ 752144 h 999794"/>
                <a:gd name="connsiteX3" fmla="*/ 0 w 228600"/>
                <a:gd name="connsiteY3" fmla="*/ 999794 h 999794"/>
                <a:gd name="connsiteX4" fmla="*/ 0 w 228600"/>
                <a:gd name="connsiteY4" fmla="*/ 0 h 999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0" h="999794">
                  <a:moveTo>
                    <a:pt x="0" y="0"/>
                  </a:moveTo>
                  <a:lnTo>
                    <a:pt x="228600" y="0"/>
                  </a:lnTo>
                  <a:lnTo>
                    <a:pt x="228600" y="752144"/>
                  </a:lnTo>
                  <a:lnTo>
                    <a:pt x="0" y="9997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Montserrat" pitchFamily="2" charset="77"/>
              </a:endParaRPr>
            </a:p>
          </p:txBody>
        </p:sp>
      </p:grpSp>
      <p:pic>
        <p:nvPicPr>
          <p:cNvPr id="6" name="Picture 5" descr="Metro State University">
            <a:extLst>
              <a:ext uri="{FF2B5EF4-FFF2-40B4-BE49-F238E27FC236}">
                <a16:creationId xmlns:a16="http://schemas.microsoft.com/office/drawing/2014/main" id="{ACC1B133-52DB-C249-9ABC-834BD70915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5051" y="249481"/>
            <a:ext cx="1326981" cy="8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3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FC10-EEDB-AE46-9546-B1C1360F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92783"/>
            <a:ext cx="10515600" cy="1133475"/>
          </a:xfrm>
          <a:prstGeom prst="rect">
            <a:avLst/>
          </a:prstGeom>
        </p:spPr>
        <p:txBody>
          <a:bodyPr anchor="t" anchorCtr="0"/>
          <a:lstStyle>
            <a:lvl1pPr>
              <a:defRPr sz="4800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1E492-9BB5-B440-A7DD-EBC8AC44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076" y="4226258"/>
            <a:ext cx="10515600" cy="5194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accent1"/>
                </a:solidFill>
                <a:latin typeface="Montserrat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16D9D96-D8C5-7A47-A808-6FCBB3A02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8793" y="2484862"/>
            <a:ext cx="1337978" cy="175165"/>
            <a:chOff x="588793" y="2400340"/>
            <a:chExt cx="1337978" cy="1751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1A3B23-D3C7-6A42-B57F-75C08E1CCE2E}"/>
                </a:ext>
              </a:extLst>
            </p:cNvPr>
            <p:cNvSpPr/>
            <p:nvPr userDrawn="1"/>
          </p:nvSpPr>
          <p:spPr>
            <a:xfrm rot="5400000">
              <a:off x="1170200" y="1818934"/>
              <a:ext cx="175164" cy="13379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Montserrat" pitchFamily="2" charset="77"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130F71BB-C662-C141-95AF-8661D349F524}"/>
                </a:ext>
              </a:extLst>
            </p:cNvPr>
            <p:cNvSpPr/>
            <p:nvPr userDrawn="1"/>
          </p:nvSpPr>
          <p:spPr>
            <a:xfrm rot="5400000">
              <a:off x="1456144" y="2104876"/>
              <a:ext cx="175164" cy="766091"/>
            </a:xfrm>
            <a:custGeom>
              <a:avLst/>
              <a:gdLst>
                <a:gd name="connsiteX0" fmla="*/ 0 w 228600"/>
                <a:gd name="connsiteY0" fmla="*/ 0 h 999794"/>
                <a:gd name="connsiteX1" fmla="*/ 228600 w 228600"/>
                <a:gd name="connsiteY1" fmla="*/ 0 h 999794"/>
                <a:gd name="connsiteX2" fmla="*/ 228600 w 228600"/>
                <a:gd name="connsiteY2" fmla="*/ 999794 h 999794"/>
                <a:gd name="connsiteX3" fmla="*/ 0 w 228600"/>
                <a:gd name="connsiteY3" fmla="*/ 999794 h 999794"/>
                <a:gd name="connsiteX4" fmla="*/ 0 w 228600"/>
                <a:gd name="connsiteY4" fmla="*/ 0 h 999794"/>
                <a:gd name="connsiteX0" fmla="*/ 0 w 228600"/>
                <a:gd name="connsiteY0" fmla="*/ 0 h 999794"/>
                <a:gd name="connsiteX1" fmla="*/ 228600 w 228600"/>
                <a:gd name="connsiteY1" fmla="*/ 0 h 999794"/>
                <a:gd name="connsiteX2" fmla="*/ 228600 w 228600"/>
                <a:gd name="connsiteY2" fmla="*/ 752144 h 999794"/>
                <a:gd name="connsiteX3" fmla="*/ 0 w 228600"/>
                <a:gd name="connsiteY3" fmla="*/ 999794 h 999794"/>
                <a:gd name="connsiteX4" fmla="*/ 0 w 228600"/>
                <a:gd name="connsiteY4" fmla="*/ 0 h 999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0" h="999794">
                  <a:moveTo>
                    <a:pt x="0" y="0"/>
                  </a:moveTo>
                  <a:lnTo>
                    <a:pt x="228600" y="0"/>
                  </a:lnTo>
                  <a:lnTo>
                    <a:pt x="228600" y="752144"/>
                  </a:lnTo>
                  <a:lnTo>
                    <a:pt x="0" y="9997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Montserrat" pitchFamily="2" charset="77"/>
              </a:endParaRPr>
            </a:p>
          </p:txBody>
        </p:sp>
      </p:grpSp>
      <p:pic>
        <p:nvPicPr>
          <p:cNvPr id="6" name="Picture 5" descr="Metro State University">
            <a:extLst>
              <a:ext uri="{FF2B5EF4-FFF2-40B4-BE49-F238E27FC236}">
                <a16:creationId xmlns:a16="http://schemas.microsoft.com/office/drawing/2014/main" id="{ACC1B133-52DB-C249-9ABC-834BD70915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5051" y="249481"/>
            <a:ext cx="1326981" cy="8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13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nsi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B697D4-C537-6D4A-B9C9-0DB4C2D7BE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119568"/>
            <a:ext cx="10972800" cy="955963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93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B387-F66F-3F49-9EC7-3C39DA38C7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119568"/>
            <a:ext cx="10972800" cy="955963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0B812-0726-4748-AC29-BC086D1F19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599" y="2075531"/>
            <a:ext cx="10972799" cy="429181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458788" indent="-165100">
              <a:tabLst/>
              <a:defRPr sz="2000"/>
            </a:lvl2pPr>
            <a:lvl3pPr marL="514350" indent="0">
              <a:buNone/>
              <a:tabLst/>
              <a:defRPr sz="1800"/>
            </a:lvl3pPr>
            <a:lvl4pPr marL="744538" indent="0">
              <a:buNone/>
              <a:tabLst/>
              <a:defRPr sz="1600"/>
            </a:lvl4pPr>
            <a:lvl5pPr marL="974725" indent="0">
              <a:buNone/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2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272D0F-A672-E94A-AFA7-1BDC9AD9B6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lum bright="-3000" contrast="-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" t="1" b="-1"/>
          <a:stretch/>
        </p:blipFill>
        <p:spPr>
          <a:xfrm>
            <a:off x="0" y="6482090"/>
            <a:ext cx="12192000" cy="155062"/>
          </a:xfrm>
          <a:prstGeom prst="rect">
            <a:avLst/>
          </a:prstGeom>
        </p:spPr>
      </p:pic>
      <p:pic>
        <p:nvPicPr>
          <p:cNvPr id="7" name="Picture 6" descr="Metro State University">
            <a:extLst>
              <a:ext uri="{FF2B5EF4-FFF2-40B4-BE49-F238E27FC236}">
                <a16:creationId xmlns:a16="http://schemas.microsoft.com/office/drawing/2014/main" id="{72D15AF5-3D6E-F041-8E34-085404E5D6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5051" y="249481"/>
            <a:ext cx="1326981" cy="8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0076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B387-F66F-3F49-9EC7-3C39DA38C7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119568"/>
            <a:ext cx="10972800" cy="955963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0B812-0726-4748-AC29-BC086D1F19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599" y="2075531"/>
            <a:ext cx="10972799" cy="429181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458788" indent="-165100">
              <a:tabLst/>
              <a:defRPr sz="2000"/>
            </a:lvl2pPr>
            <a:lvl3pPr marL="514350" indent="0">
              <a:buNone/>
              <a:tabLst/>
              <a:defRPr sz="1800"/>
            </a:lvl3pPr>
            <a:lvl4pPr marL="744538" indent="0">
              <a:buNone/>
              <a:tabLst/>
              <a:defRPr sz="1600"/>
            </a:lvl4pPr>
            <a:lvl5pPr marL="974725" indent="0">
              <a:buNone/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2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272D0F-A672-E94A-AFA7-1BDC9AD9B6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-3000" contrast="-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" t="1" b="-1"/>
          <a:stretch/>
        </p:blipFill>
        <p:spPr>
          <a:xfrm>
            <a:off x="0" y="6482090"/>
            <a:ext cx="12192000" cy="155062"/>
          </a:xfrm>
          <a:prstGeom prst="rect">
            <a:avLst/>
          </a:prstGeom>
        </p:spPr>
      </p:pic>
      <p:pic>
        <p:nvPicPr>
          <p:cNvPr id="7" name="Picture 6" descr="Metro State University">
            <a:extLst>
              <a:ext uri="{FF2B5EF4-FFF2-40B4-BE49-F238E27FC236}">
                <a16:creationId xmlns:a16="http://schemas.microsoft.com/office/drawing/2014/main" id="{72D15AF5-3D6E-F041-8E34-085404E5D6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5051" y="249481"/>
            <a:ext cx="1326981" cy="8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596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49CA573-97B6-8441-ACCC-A358C95F4C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5867400" cy="6858000"/>
          </a:xfrm>
          <a:prstGeom prst="rect">
            <a:avLst/>
          </a:prstGeom>
          <a:solidFill>
            <a:schemeClr val="bg2"/>
          </a:solidFill>
        </p:spPr>
        <p:txBody>
          <a:bodyPr wrap="square" anchor="ctr" anchorCtr="1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D7C8D47-68AA-9840-AED3-6F33D3FF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4876800" cy="952500"/>
          </a:xfrm>
          <a:prstGeom prst="rect">
            <a:avLst/>
          </a:prstGeom>
        </p:spPr>
        <p:txBody>
          <a:bodyPr/>
          <a:lstStyle>
            <a:lvl1pPr>
              <a:defRPr sz="4800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28E84A9-ED54-CD45-AB2C-AD7171B578E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2091343"/>
            <a:ext cx="4876800" cy="46828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458788" indent="-165100">
              <a:tabLst/>
              <a:defRPr sz="2000"/>
            </a:lvl2pPr>
            <a:lvl3pPr marL="688975" indent="-174625">
              <a:tabLst/>
              <a:defRPr sz="1800"/>
            </a:lvl3pPr>
            <a:lvl4pPr marL="919163" indent="-174625">
              <a:tabLst/>
              <a:defRPr sz="1600"/>
            </a:lvl4pPr>
            <a:lvl5pPr marL="1149350" indent="-174625"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2A86E-3D53-BE4F-80DE-98C52081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1963400" y="-3"/>
            <a:ext cx="228600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Montserrat" pitchFamily="2" charset="77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8A407743-09FE-6444-A0B0-B08DE099D407}"/>
              </a:ext>
            </a:extLst>
          </p:cNvPr>
          <p:cNvSpPr/>
          <p:nvPr/>
        </p:nvSpPr>
        <p:spPr>
          <a:xfrm rot="10800000">
            <a:off x="11963400" y="2596584"/>
            <a:ext cx="228599" cy="999792"/>
          </a:xfrm>
          <a:custGeom>
            <a:avLst/>
            <a:gdLst>
              <a:gd name="connsiteX0" fmla="*/ 0 w 228600"/>
              <a:gd name="connsiteY0" fmla="*/ 0 h 999794"/>
              <a:gd name="connsiteX1" fmla="*/ 228600 w 228600"/>
              <a:gd name="connsiteY1" fmla="*/ 0 h 999794"/>
              <a:gd name="connsiteX2" fmla="*/ 228600 w 228600"/>
              <a:gd name="connsiteY2" fmla="*/ 999794 h 999794"/>
              <a:gd name="connsiteX3" fmla="*/ 0 w 228600"/>
              <a:gd name="connsiteY3" fmla="*/ 999794 h 999794"/>
              <a:gd name="connsiteX4" fmla="*/ 0 w 228600"/>
              <a:gd name="connsiteY4" fmla="*/ 0 h 999794"/>
              <a:gd name="connsiteX0" fmla="*/ 0 w 228600"/>
              <a:gd name="connsiteY0" fmla="*/ 0 h 999794"/>
              <a:gd name="connsiteX1" fmla="*/ 228600 w 228600"/>
              <a:gd name="connsiteY1" fmla="*/ 0 h 999794"/>
              <a:gd name="connsiteX2" fmla="*/ 228600 w 228600"/>
              <a:gd name="connsiteY2" fmla="*/ 752144 h 999794"/>
              <a:gd name="connsiteX3" fmla="*/ 0 w 228600"/>
              <a:gd name="connsiteY3" fmla="*/ 999794 h 999794"/>
              <a:gd name="connsiteX4" fmla="*/ 0 w 228600"/>
              <a:gd name="connsiteY4" fmla="*/ 0 h 99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" h="999794">
                <a:moveTo>
                  <a:pt x="0" y="0"/>
                </a:moveTo>
                <a:lnTo>
                  <a:pt x="228600" y="0"/>
                </a:lnTo>
                <a:lnTo>
                  <a:pt x="228600" y="752144"/>
                </a:lnTo>
                <a:lnTo>
                  <a:pt x="0" y="99979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Montserrat" pitchFamily="2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D4FB76-A8C5-CA40-B160-9F2076C35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963399" y="3374728"/>
            <a:ext cx="228600" cy="34832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45155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tro State University">
            <a:extLst>
              <a:ext uri="{FF2B5EF4-FFF2-40B4-BE49-F238E27FC236}">
                <a16:creationId xmlns:a16="http://schemas.microsoft.com/office/drawing/2014/main" id="{094ACAB6-E251-284C-82A2-2463FE1D6A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5051" y="249481"/>
            <a:ext cx="1326981" cy="87008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10189C6-37FC-1244-B5E7-E32C486BA8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119568"/>
            <a:ext cx="10972800" cy="955963"/>
          </a:xfrm>
          <a:prstGeom prst="rect">
            <a:avLst/>
          </a:prstGeom>
        </p:spPr>
        <p:txBody>
          <a:bodyPr/>
          <a:lstStyle>
            <a:lvl1pPr>
              <a:defRPr sz="4800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375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tro State University">
            <a:extLst>
              <a:ext uri="{FF2B5EF4-FFF2-40B4-BE49-F238E27FC236}">
                <a16:creationId xmlns:a16="http://schemas.microsoft.com/office/drawing/2014/main" id="{094ACAB6-E251-284C-82A2-2463FE1D6A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5051" y="249481"/>
            <a:ext cx="1326981" cy="87008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10189C6-37FC-1244-B5E7-E32C486BA8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119568"/>
            <a:ext cx="10972800" cy="955963"/>
          </a:xfrm>
          <a:prstGeom prst="rect">
            <a:avLst/>
          </a:prstGeom>
        </p:spPr>
        <p:txBody>
          <a:bodyPr/>
          <a:lstStyle>
            <a:lvl1pPr>
              <a:defRPr sz="4800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347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2475F-1990-344F-863A-ED9B43FAB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714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E075B-9914-3C4B-961A-E19923D66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681018"/>
            <a:ext cx="10972799" cy="45673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199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62" r:id="rId3"/>
    <p:sldLayoutId id="2147483697" r:id="rId4"/>
    <p:sldLayoutId id="2147483650" r:id="rId5"/>
    <p:sldLayoutId id="2147483698" r:id="rId6"/>
    <p:sldLayoutId id="2147483665" r:id="rId7"/>
    <p:sldLayoutId id="2147483663" r:id="rId8"/>
    <p:sldLayoutId id="2147483666" r:id="rId9"/>
    <p:sldLayoutId id="2147483667" r:id="rId10"/>
    <p:sldLayoutId id="2147483668" r:id="rId11"/>
    <p:sldLayoutId id="2147483664" r:id="rId12"/>
    <p:sldLayoutId id="2147483669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chemeClr val="tx1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579438" indent="-2301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86360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204913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1490663" indent="-176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144">
          <p15:clr>
            <a:srgbClr val="F26B43"/>
          </p15:clr>
        </p15:guide>
        <p15:guide id="4" pos="7536">
          <p15:clr>
            <a:srgbClr val="F26B43"/>
          </p15:clr>
        </p15:guide>
        <p15:guide id="5" orient="horz" pos="144">
          <p15:clr>
            <a:srgbClr val="F26B43"/>
          </p15:clr>
        </p15:guide>
        <p15:guide id="6" orient="horz" pos="4176">
          <p15:clr>
            <a:srgbClr val="F26B43"/>
          </p15:clr>
        </p15:guide>
        <p15:guide id="7" pos="384">
          <p15:clr>
            <a:srgbClr val="F26B43"/>
          </p15:clr>
        </p15:guide>
        <p15:guide id="8" pos="7296">
          <p15:clr>
            <a:srgbClr val="F26B43"/>
          </p15:clr>
        </p15:guide>
        <p15:guide id="9" orient="horz" pos="744">
          <p15:clr>
            <a:srgbClr val="F26B43"/>
          </p15:clr>
        </p15:guide>
        <p15:guide id="10" orient="horz" pos="3936">
          <p15:clr>
            <a:srgbClr val="F26B43"/>
          </p15:clr>
        </p15:guide>
        <p15:guide id="11" pos="3456">
          <p15:clr>
            <a:srgbClr val="F26B43"/>
          </p15:clr>
        </p15:guide>
        <p15:guide id="12" orient="horz" pos="984">
          <p15:clr>
            <a:srgbClr val="F26B43"/>
          </p15:clr>
        </p15:guide>
        <p15:guide id="13" orient="horz" pos="3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22BB9-F770-42ED-B39C-E2204B8A3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0221"/>
            <a:ext cx="7217546" cy="18175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C3F509-D39E-45BF-AF2F-97E5697E1FB6}"/>
              </a:ext>
            </a:extLst>
          </p:cNvPr>
          <p:cNvSpPr txBox="1"/>
          <p:nvPr/>
        </p:nvSpPr>
        <p:spPr>
          <a:xfrm>
            <a:off x="337351" y="4793942"/>
            <a:ext cx="60900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Montserrat ExtraBold" panose="00000900000000000000" pitchFamily="2" charset="0"/>
              </a:rPr>
              <a:t>Alcohol and Drug Counseling, BS</a:t>
            </a:r>
          </a:p>
          <a:p>
            <a:r>
              <a:rPr lang="en-US" sz="2600" dirty="0">
                <a:latin typeface="Montserrat ExtraBold" panose="00000900000000000000" pitchFamily="2" charset="0"/>
              </a:rPr>
              <a:t>Substance Use Disorders, UCERT</a:t>
            </a:r>
          </a:p>
          <a:p>
            <a:pPr algn="ctr"/>
            <a:r>
              <a:rPr lang="en-US" sz="2600" dirty="0">
                <a:solidFill>
                  <a:schemeClr val="accent3"/>
                </a:solidFill>
                <a:latin typeface="Montserrat ExtraBold" panose="00000900000000000000" pitchFamily="2" charset="0"/>
              </a:rPr>
              <a:t>Program Information</a:t>
            </a:r>
          </a:p>
        </p:txBody>
      </p:sp>
    </p:spTree>
    <p:extLst>
      <p:ext uri="{BB962C8B-B14F-4D97-AF65-F5344CB8AC3E}">
        <p14:creationId xmlns:p14="http://schemas.microsoft.com/office/powerpoint/2010/main" val="275565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4F6E-C848-4142-9E8C-6F1E87AF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83782"/>
            <a:ext cx="10972800" cy="9559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Who is this session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D8F7-EC2C-7B4E-93BE-325825554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71494"/>
            <a:ext cx="5591909" cy="430317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3"/>
                </a:solidFill>
              </a:rPr>
              <a:t>Bachelor of Science in Alcohol and Drug Counseling</a:t>
            </a:r>
          </a:p>
          <a:p>
            <a:pPr marL="0" indent="0">
              <a:buNone/>
            </a:pPr>
            <a:endParaRPr lang="en-US" sz="3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Students who are:</a:t>
            </a:r>
          </a:p>
          <a:p>
            <a:r>
              <a:rPr lang="en-US" sz="2200" dirty="0"/>
              <a:t>New Students</a:t>
            </a:r>
          </a:p>
          <a:p>
            <a:r>
              <a:rPr lang="en-US" sz="2200" dirty="0"/>
              <a:t>Transfer Students, including students who have an ADC-T permit</a:t>
            </a:r>
          </a:p>
          <a:p>
            <a:r>
              <a:rPr lang="en-US" sz="2200" dirty="0"/>
              <a:t>Interested in obtaining the MN LADC Alcohol and Drug Counseling Licensure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828C3-1227-4543-9B37-86F23D3E8C5D}"/>
              </a:ext>
            </a:extLst>
          </p:cNvPr>
          <p:cNvSpPr txBox="1"/>
          <p:nvPr/>
        </p:nvSpPr>
        <p:spPr>
          <a:xfrm>
            <a:off x="6361910" y="1671494"/>
            <a:ext cx="5651373" cy="3934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 dirty="0">
                <a:solidFill>
                  <a:schemeClr val="accent4"/>
                </a:solidFill>
                <a:latin typeface="Montserrat" pitchFamily="2" charset="77"/>
              </a:rPr>
              <a:t>Undergraduate Certificate in Substance Use Disorders</a:t>
            </a: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000" b="1" dirty="0">
              <a:solidFill>
                <a:srgbClr val="2A98AF"/>
              </a:solidFill>
              <a:latin typeface="Montserrat" pitchFamily="2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D345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345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Students who have an: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345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Earned bachelor’s degree in an area other than Alcohol and Drug Counseling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345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Interest in obtaining the MN LADC Alcohol and Drug Counseling Licensure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91D9C-D51A-46D9-84CF-EC7CC3EB96EE}"/>
              </a:ext>
            </a:extLst>
          </p:cNvPr>
          <p:cNvCxnSpPr/>
          <p:nvPr/>
        </p:nvCxnSpPr>
        <p:spPr>
          <a:xfrm>
            <a:off x="770001" y="2755392"/>
            <a:ext cx="3913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109F66C-E9DF-43ED-B759-70662445B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251" y="2755392"/>
            <a:ext cx="3920068" cy="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4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5C818-4429-479D-8BE2-44A277818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36786"/>
            <a:ext cx="10058400" cy="955963"/>
          </a:xfrm>
        </p:spPr>
        <p:txBody>
          <a:bodyPr/>
          <a:lstStyle/>
          <a:p>
            <a:r>
              <a:rPr lang="en-US" sz="3600" b="1" dirty="0"/>
              <a:t>Bachelor of Science in Alcohol and Drug Counseling, </a:t>
            </a:r>
            <a:r>
              <a:rPr lang="en-US" sz="3600" b="1" dirty="0">
                <a:solidFill>
                  <a:schemeClr val="accent3"/>
                </a:solidFill>
              </a:rPr>
              <a:t>Overall Requirements</a:t>
            </a:r>
            <a:br>
              <a:rPr lang="en-US" sz="4800" b="1" dirty="0">
                <a:solidFill>
                  <a:schemeClr val="accent3"/>
                </a:solidFill>
              </a:rPr>
            </a:b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FA623F0-DA17-4D80-B981-679B65040A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4454339"/>
              </p:ext>
            </p:extLst>
          </p:nvPr>
        </p:nvGraphicFramePr>
        <p:xfrm>
          <a:off x="2352676" y="1771650"/>
          <a:ext cx="7353300" cy="4549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76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DF68E6D-C3B5-440C-9E1C-0E86A276A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494" y="1432324"/>
            <a:ext cx="4889416" cy="49503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08224E1-648E-4320-943A-44894D40C4B6}"/>
              </a:ext>
            </a:extLst>
          </p:cNvPr>
          <p:cNvSpPr txBox="1"/>
          <p:nvPr/>
        </p:nvSpPr>
        <p:spPr>
          <a:xfrm>
            <a:off x="248575" y="355106"/>
            <a:ext cx="97476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Bachelor of Science in Alcohol and Drug Counseling, </a:t>
            </a:r>
            <a:r>
              <a:rPr lang="en-US" sz="3200" b="1" dirty="0">
                <a:solidFill>
                  <a:schemeClr val="accent3"/>
                </a:solidFill>
              </a:rPr>
              <a:t>Major Requirements (60 credits)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6" name="Callout: Bent Line 15">
            <a:extLst>
              <a:ext uri="{FF2B5EF4-FFF2-40B4-BE49-F238E27FC236}">
                <a16:creationId xmlns:a16="http://schemas.microsoft.com/office/drawing/2014/main" id="{76CA765A-AAC9-4AF5-875B-9D87D6178619}"/>
              </a:ext>
            </a:extLst>
          </p:cNvPr>
          <p:cNvSpPr/>
          <p:nvPr/>
        </p:nvSpPr>
        <p:spPr>
          <a:xfrm>
            <a:off x="9162506" y="4227501"/>
            <a:ext cx="2388037" cy="1077218"/>
          </a:xfrm>
          <a:prstGeom prst="borderCallout2">
            <a:avLst>
              <a:gd name="adj1" fmla="val 22180"/>
              <a:gd name="adj2" fmla="val -5370"/>
              <a:gd name="adj3" fmla="val 18750"/>
              <a:gd name="adj4" fmla="val -16667"/>
              <a:gd name="adj5" fmla="val 63106"/>
              <a:gd name="adj6" fmla="val -1808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206822-B2B1-4253-8BB7-41C85209B316}"/>
              </a:ext>
            </a:extLst>
          </p:cNvPr>
          <p:cNvSpPr txBox="1"/>
          <p:nvPr/>
        </p:nvSpPr>
        <p:spPr>
          <a:xfrm>
            <a:off x="9286417" y="4289056"/>
            <a:ext cx="23880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880 hours must be completed to satisfy the LADC practicum requirement</a:t>
            </a:r>
          </a:p>
        </p:txBody>
      </p:sp>
      <p:sp>
        <p:nvSpPr>
          <p:cNvPr id="19" name="Callout: Bent Line 18">
            <a:extLst>
              <a:ext uri="{FF2B5EF4-FFF2-40B4-BE49-F238E27FC236}">
                <a16:creationId xmlns:a16="http://schemas.microsoft.com/office/drawing/2014/main" id="{50E21CA5-130F-45A5-B642-F91F34409027}"/>
              </a:ext>
            </a:extLst>
          </p:cNvPr>
          <p:cNvSpPr/>
          <p:nvPr/>
        </p:nvSpPr>
        <p:spPr>
          <a:xfrm rot="10800000">
            <a:off x="781050" y="1846980"/>
            <a:ext cx="1314450" cy="150581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8451"/>
              <a:gd name="adj6" fmla="val -734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5A92F1-C5D8-4816-8A95-43FE2E88D3D8}"/>
              </a:ext>
            </a:extLst>
          </p:cNvPr>
          <p:cNvSpPr txBox="1"/>
          <p:nvPr/>
        </p:nvSpPr>
        <p:spPr>
          <a:xfrm>
            <a:off x="781049" y="2038350"/>
            <a:ext cx="13144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There are 12 core courses in the major, each 4 credits</a:t>
            </a:r>
          </a:p>
        </p:txBody>
      </p:sp>
    </p:spTree>
    <p:extLst>
      <p:ext uri="{BB962C8B-B14F-4D97-AF65-F5344CB8AC3E}">
        <p14:creationId xmlns:p14="http://schemas.microsoft.com/office/powerpoint/2010/main" val="378466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5C818-4429-479D-8BE2-44A277818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6786"/>
            <a:ext cx="10058400" cy="955963"/>
          </a:xfrm>
        </p:spPr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</a:rPr>
              <a:t>Undergraduate Certificate in Substance Use Disorders, </a:t>
            </a:r>
            <a:r>
              <a:rPr lang="en-US" sz="3600" b="1" dirty="0">
                <a:solidFill>
                  <a:schemeClr val="accent4"/>
                </a:solidFill>
              </a:rPr>
              <a:t>Program Requirements</a:t>
            </a:r>
            <a:br>
              <a:rPr lang="en-US" sz="4800" b="1" dirty="0">
                <a:solidFill>
                  <a:schemeClr val="accent3"/>
                </a:solidFill>
              </a:rPr>
            </a:b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FA623F0-DA17-4D80-B981-679B65040A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8548155"/>
              </p:ext>
            </p:extLst>
          </p:nvPr>
        </p:nvGraphicFramePr>
        <p:xfrm>
          <a:off x="2352676" y="1771650"/>
          <a:ext cx="7353300" cy="4549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365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08224E1-648E-4320-943A-44894D40C4B6}"/>
              </a:ext>
            </a:extLst>
          </p:cNvPr>
          <p:cNvSpPr txBox="1"/>
          <p:nvPr/>
        </p:nvSpPr>
        <p:spPr>
          <a:xfrm>
            <a:off x="248575" y="355106"/>
            <a:ext cx="97476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Undergraduate Certificate in Substance use Disorders, </a:t>
            </a:r>
            <a:r>
              <a:rPr lang="en-US" sz="3200" b="1" dirty="0">
                <a:solidFill>
                  <a:schemeClr val="accent4"/>
                </a:solidFill>
              </a:rPr>
              <a:t>Program Requirements (41 credits)</a:t>
            </a:r>
            <a:endParaRPr lang="en-US" sz="3200" dirty="0">
              <a:solidFill>
                <a:schemeClr val="accent4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3D1B5C-B13B-4C4B-834C-210090D6F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60824"/>
              </p:ext>
            </p:extLst>
          </p:nvPr>
        </p:nvGraphicFramePr>
        <p:xfrm>
          <a:off x="2846772" y="2045147"/>
          <a:ext cx="5131157" cy="4145876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5131157">
                  <a:extLst>
                    <a:ext uri="{9D8B030D-6E8A-4147-A177-3AD203B41FA5}">
                      <a16:colId xmlns:a16="http://schemas.microsoft.com/office/drawing/2014/main" val="4027481487"/>
                    </a:ext>
                  </a:extLst>
                </a:gridCol>
              </a:tblGrid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COURSE TITLE AND NUMBER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2244604251"/>
                  </a:ext>
                </a:extLst>
              </a:tr>
              <a:tr h="288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highlight>
                            <a:srgbClr val="FBB340"/>
                          </a:highlight>
                        </a:rPr>
                        <a:t>CORE REQUIRED (32 CREDITS)</a:t>
                      </a:r>
                      <a:endParaRPr lang="en-US" sz="1000" dirty="0">
                        <a:effectLst/>
                        <a:highlight>
                          <a:srgbClr val="FBB34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2958519275"/>
                  </a:ext>
                </a:extLst>
              </a:tr>
              <a:tr h="3636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HSER 002 Background Study workshop – No credit –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Complete the semester you declare your major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2908517617"/>
                  </a:ext>
                </a:extLst>
              </a:tr>
              <a:tr h="242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HSCD 200 Pharmacology of Addictive Drugs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1143474898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HSCD 300 Introduction to Substance Use Disorders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1793296702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HSER 346 Counseling and Interviewing Skills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3092910083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HSCD 353 Case Management for Alcohol and Drug Counseling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2837939009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HSCD 303 Cultural Considerations for Alcohol and Drug Counseling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2363093707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HSER 348 Group Counseling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3972923311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HSCD 309 Co-occurring Disorders:  Substance Use and Mental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4227573083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HSCD 302 Assessment of Substance Use Disorders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3827686341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highlight>
                            <a:srgbClr val="FBB340"/>
                          </a:highlight>
                        </a:rPr>
                        <a:t>PRACTICUM (9 CREDITS)</a:t>
                      </a:r>
                      <a:endParaRPr lang="en-US" sz="1000" dirty="0">
                        <a:effectLst/>
                        <a:highlight>
                          <a:srgbClr val="FBB34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3326812171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HSCD 320 Alcohol and Drug Counseling Pre-Practicum Seminar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864152512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HSCD 380 Group Practicum I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1128638756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HSCD 390 Group Practicum II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891187037"/>
                  </a:ext>
                </a:extLst>
              </a:tr>
              <a:tr h="1885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highlight>
                            <a:srgbClr val="FBB340"/>
                          </a:highlight>
                        </a:rPr>
                        <a:t>TOTAL:  41 Credits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highlight>
                          <a:srgbClr val="FBB34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82" marR="62482" marT="0" marB="0" anchor="ctr"/>
                </a:tc>
                <a:extLst>
                  <a:ext uri="{0D108BD9-81ED-4DB2-BD59-A6C34878D82A}">
                    <a16:rowId xmlns:a16="http://schemas.microsoft.com/office/drawing/2014/main" val="372952325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09A0853-421F-4394-88AF-ABF27A6AD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89" y="4387595"/>
            <a:ext cx="6724471" cy="10912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559F60-4328-4EF7-8033-CE4DC130616F}"/>
              </a:ext>
            </a:extLst>
          </p:cNvPr>
          <p:cNvSpPr txBox="1"/>
          <p:nvPr/>
        </p:nvSpPr>
        <p:spPr>
          <a:xfrm>
            <a:off x="8981985" y="4456180"/>
            <a:ext cx="22764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880 hours must be completed to satisfy the LADC practicum requirement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63F70-5AA1-4F4E-866B-1A3E71100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81" y="2472022"/>
            <a:ext cx="2298391" cy="16460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5F3761B-5157-4646-A0E4-6A56877927A6}"/>
              </a:ext>
            </a:extLst>
          </p:cNvPr>
          <p:cNvSpPr txBox="1"/>
          <p:nvPr/>
        </p:nvSpPr>
        <p:spPr>
          <a:xfrm>
            <a:off x="548381" y="2640757"/>
            <a:ext cx="138519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There are 8 core courses in the program, each 4 credits</a:t>
            </a:r>
          </a:p>
        </p:txBody>
      </p:sp>
    </p:spTree>
    <p:extLst>
      <p:ext uri="{BB962C8B-B14F-4D97-AF65-F5344CB8AC3E}">
        <p14:creationId xmlns:p14="http://schemas.microsoft.com/office/powerpoint/2010/main" val="273489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3812D5-9E39-4047-9931-987D41245D86}"/>
              </a:ext>
            </a:extLst>
          </p:cNvPr>
          <p:cNvSpPr txBox="1"/>
          <p:nvPr/>
        </p:nvSpPr>
        <p:spPr>
          <a:xfrm>
            <a:off x="568650" y="1162726"/>
            <a:ext cx="10932470" cy="3995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2700" marR="5080">
              <a:lnSpc>
                <a:spcPct val="150000"/>
              </a:lnSpc>
              <a:spcAft>
                <a:spcPts val="600"/>
              </a:spcAft>
            </a:pPr>
            <a:endParaRPr lang="en-US" sz="1500" b="1" spc="-5">
              <a:solidFill>
                <a:srgbClr val="F38C1D"/>
              </a:solidFill>
              <a:latin typeface="Montserrat SemiBold"/>
              <a:cs typeface="Arial"/>
            </a:endParaRPr>
          </a:p>
        </p:txBody>
      </p:sp>
      <p:pic>
        <p:nvPicPr>
          <p:cNvPr id="5" name="Picture 2" descr="Diversity Issues in Graduate Education">
            <a:extLst>
              <a:ext uri="{FF2B5EF4-FFF2-40B4-BE49-F238E27FC236}">
                <a16:creationId xmlns:a16="http://schemas.microsoft.com/office/drawing/2014/main" id="{1E61BF16-3B37-47F4-BAE2-BFBEBB6720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6" r="4935"/>
          <a:stretch/>
        </p:blipFill>
        <p:spPr bwMode="auto">
          <a:xfrm>
            <a:off x="570919" y="2341111"/>
            <a:ext cx="3963945" cy="286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A84B12-5BF1-4DAE-8453-916814B887FD}"/>
              </a:ext>
            </a:extLst>
          </p:cNvPr>
          <p:cNvSpPr txBox="1"/>
          <p:nvPr/>
        </p:nvSpPr>
        <p:spPr>
          <a:xfrm>
            <a:off x="607714" y="378135"/>
            <a:ext cx="9163724" cy="18004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2A98AF"/>
                </a:solidFill>
                <a:latin typeface="Montserrat ExtraBold" panose="00000900000000000000" pitchFamily="2" charset="0"/>
              </a:rPr>
              <a:t>Alcohol and Drug Counseling and</a:t>
            </a:r>
          </a:p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2A98AF"/>
                </a:solidFill>
                <a:latin typeface="Montserrat ExtraBold" panose="00000900000000000000" pitchFamily="2" charset="0"/>
              </a:rPr>
              <a:t>Substance Use Disorder Certificate </a:t>
            </a:r>
            <a:r>
              <a:rPr lang="en-US" sz="3600" dirty="0">
                <a:solidFill>
                  <a:schemeClr val="accent6"/>
                </a:solidFill>
                <a:latin typeface="Montserrat ExtraBold" panose="00000900000000000000" pitchFamily="2" charset="0"/>
              </a:rPr>
              <a:t>Program Highlights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16D7EB-7039-4C06-138B-94F82D02A6EB}"/>
              </a:ext>
            </a:extLst>
          </p:cNvPr>
          <p:cNvSpPr txBox="1"/>
          <p:nvPr/>
        </p:nvSpPr>
        <p:spPr>
          <a:xfrm>
            <a:off x="5079545" y="1887225"/>
            <a:ext cx="6330915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600" dirty="0">
              <a:latin typeface="Montserrat Medium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 Medium"/>
                <a:ea typeface="+mn-lt"/>
                <a:cs typeface="+mn-lt"/>
              </a:rPr>
              <a:t>Graduates qualify for the MN LADC</a:t>
            </a:r>
            <a:endParaRPr lang="en-US" sz="1600" dirty="0">
              <a:latin typeface="Montserrat Medium"/>
            </a:endParaRPr>
          </a:p>
          <a:p>
            <a:endParaRPr lang="en-US" sz="1600" dirty="0">
              <a:latin typeface="Montserrat Medium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 Medium"/>
                <a:ea typeface="+mn-lt"/>
                <a:cs typeface="+mn-lt"/>
              </a:rPr>
              <a:t>Articulation Agreements with Anoka Ramsey Community College, Century College, and Minneapolis College</a:t>
            </a:r>
            <a:endParaRPr lang="en-US" dirty="0">
              <a:latin typeface="Montserrat Medium"/>
            </a:endParaRPr>
          </a:p>
          <a:p>
            <a:endParaRPr lang="en-US" sz="1600" dirty="0">
              <a:latin typeface="Montserrat Medium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Montserrat Medium"/>
                <a:cs typeface="Calibri"/>
              </a:rPr>
              <a:t>NASAC Accreditation</a:t>
            </a:r>
            <a:endParaRPr lang="en-US" dirty="0">
              <a:latin typeface="Montserrat Medium"/>
            </a:endParaRP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Montserrat Medium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Montserrat Medium"/>
                <a:cs typeface="Calibri"/>
              </a:rPr>
              <a:t>Mostly blended/hybrid courses with some online and some on campus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Montserrat Medium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Montserrat Medium"/>
                <a:cs typeface="Calibri"/>
              </a:rPr>
              <a:t>Additional Certification offerings (CPP, ICGC)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Montserrat Medium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Montserrat Medium"/>
                <a:cs typeface="Calibri"/>
              </a:rPr>
              <a:t>Applicant priority for Master of Science in Co-occurring Disorders Recovery Counseling program</a:t>
            </a:r>
          </a:p>
          <a:p>
            <a:endParaRPr lang="en-US" sz="1600" dirty="0">
              <a:solidFill>
                <a:srgbClr val="FF0000"/>
              </a:solidFill>
              <a:latin typeface="Montserrat Medium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73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3812D5-9E39-4047-9931-987D41245D86}"/>
              </a:ext>
            </a:extLst>
          </p:cNvPr>
          <p:cNvSpPr txBox="1"/>
          <p:nvPr/>
        </p:nvSpPr>
        <p:spPr>
          <a:xfrm>
            <a:off x="568650" y="1162726"/>
            <a:ext cx="10932470" cy="3995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2700" marR="5080">
              <a:lnSpc>
                <a:spcPct val="150000"/>
              </a:lnSpc>
              <a:spcAft>
                <a:spcPts val="600"/>
              </a:spcAft>
            </a:pPr>
            <a:endParaRPr lang="en-US" sz="1500" b="1" spc="-5">
              <a:solidFill>
                <a:srgbClr val="F38C1D"/>
              </a:solidFill>
              <a:latin typeface="Montserrat SemiBold"/>
              <a:cs typeface="Arial"/>
            </a:endParaRPr>
          </a:p>
        </p:txBody>
      </p:sp>
      <p:pic>
        <p:nvPicPr>
          <p:cNvPr id="5" name="Picture 2" descr="Diversity Issues in Graduate Education">
            <a:extLst>
              <a:ext uri="{FF2B5EF4-FFF2-40B4-BE49-F238E27FC236}">
                <a16:creationId xmlns:a16="http://schemas.microsoft.com/office/drawing/2014/main" id="{1E61BF16-3B37-47F4-BAE2-BFBEBB6720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6" r="4935"/>
          <a:stretch/>
        </p:blipFill>
        <p:spPr bwMode="auto">
          <a:xfrm>
            <a:off x="570919" y="2341111"/>
            <a:ext cx="3963945" cy="286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A84B12-5BF1-4DAE-8453-916814B887FD}"/>
              </a:ext>
            </a:extLst>
          </p:cNvPr>
          <p:cNvSpPr txBox="1"/>
          <p:nvPr/>
        </p:nvSpPr>
        <p:spPr>
          <a:xfrm>
            <a:off x="607714" y="378135"/>
            <a:ext cx="9163724" cy="18004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2A98AF"/>
                </a:solidFill>
                <a:latin typeface="Montserrat ExtraBold" panose="00000900000000000000" pitchFamily="2" charset="0"/>
              </a:rPr>
              <a:t>Alcohol and Drug Counseling and</a:t>
            </a:r>
          </a:p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2A98AF"/>
                </a:solidFill>
                <a:latin typeface="Montserrat ExtraBold" panose="00000900000000000000" pitchFamily="2" charset="0"/>
              </a:rPr>
              <a:t>Substance Use Disorder Certificate </a:t>
            </a:r>
            <a:r>
              <a:rPr lang="en-US" sz="3600" dirty="0">
                <a:solidFill>
                  <a:schemeClr val="accent6"/>
                </a:solidFill>
                <a:latin typeface="Montserrat ExtraBold" panose="00000900000000000000" pitchFamily="2" charset="0"/>
              </a:rPr>
              <a:t>Program Policies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16D7EB-7039-4C06-138B-94F82D02A6EB}"/>
              </a:ext>
            </a:extLst>
          </p:cNvPr>
          <p:cNvSpPr txBox="1"/>
          <p:nvPr/>
        </p:nvSpPr>
        <p:spPr>
          <a:xfrm>
            <a:off x="5058997" y="1709328"/>
            <a:ext cx="6330915" cy="47705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600" dirty="0">
              <a:latin typeface="Montserrat Medium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 Medium"/>
                <a:ea typeface="+mn-lt"/>
                <a:cs typeface="+mn-lt"/>
              </a:rPr>
              <a:t>Grades of C- or higher are required for courses in the major.  If a course is repeated twice and a grade lower than C-is received a one-year stop out is required.</a:t>
            </a:r>
            <a:endParaRPr lang="en-US" sz="1600" dirty="0">
              <a:latin typeface="Montserrat Medium"/>
            </a:endParaRPr>
          </a:p>
          <a:p>
            <a:endParaRPr lang="en-US" sz="1600" dirty="0">
              <a:latin typeface="Montserrat Medium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Montserrat Medium"/>
                <a:cs typeface="Calibri"/>
              </a:rPr>
              <a:t>Course Equivalents:  A maximum of 38 credits can be transferred into the BS ADC program; 16 credits into the SUD CERT program</a:t>
            </a:r>
          </a:p>
          <a:p>
            <a:endParaRPr lang="en-US" sz="1600" dirty="0">
              <a:latin typeface="Montserrat Medium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Montserrat Medium"/>
                <a:cs typeface="Calibri"/>
              </a:rPr>
              <a:t>Courses must be taken within the past 10 years to be eligible for the programs.</a:t>
            </a:r>
          </a:p>
          <a:p>
            <a:endParaRPr lang="en-US" sz="1600" dirty="0">
              <a:latin typeface="Montserrat Medium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Montserrat Medium"/>
                <a:cs typeface="Calibri"/>
              </a:rPr>
              <a:t>DHS Background Studies are required to enter the practicum</a:t>
            </a:r>
          </a:p>
          <a:p>
            <a:endParaRPr lang="en-US" sz="1600" dirty="0">
              <a:latin typeface="Montserrat Medium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Montserrat Medium"/>
                <a:cs typeface="Calibri"/>
              </a:rPr>
              <a:t>Applicants for the practicum must demonstrate a period of at least two years free from alcohol and other drug use problems preceding the practicum application date.</a:t>
            </a:r>
          </a:p>
          <a:p>
            <a:endParaRPr lang="en-US" sz="1600" dirty="0">
              <a:solidFill>
                <a:srgbClr val="FF0000"/>
              </a:solidFill>
              <a:latin typeface="Montserrat Medium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491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EF1742C-8256-4935-AE2C-E4DBFA15F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880" y="1209863"/>
            <a:ext cx="6078239" cy="443827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08224E1-648E-4320-943A-44894D40C4B6}"/>
              </a:ext>
            </a:extLst>
          </p:cNvPr>
          <p:cNvSpPr txBox="1"/>
          <p:nvPr/>
        </p:nvSpPr>
        <p:spPr>
          <a:xfrm>
            <a:off x="248575" y="355106"/>
            <a:ext cx="9747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Contacts:</a:t>
            </a:r>
            <a:endParaRPr lang="en-US" sz="3200" dirty="0">
              <a:solidFill>
                <a:schemeClr val="accent4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6AEFD4-EED5-4497-A39E-8D5C61C6F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288" y="2145659"/>
            <a:ext cx="2391423" cy="25666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A95B33-1629-438C-B56D-FCE03EA003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6880" y="1270829"/>
            <a:ext cx="6066046" cy="7742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BAD1844-78D5-4050-AE79-CC31704EAF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0961" y="4934844"/>
            <a:ext cx="5297883" cy="7742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739A78-149D-420B-82F3-C88E19FEED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7023" y="5918118"/>
            <a:ext cx="9205758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503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 State">
      <a:dk1>
        <a:srgbClr val="0D3450"/>
      </a:dk1>
      <a:lt1>
        <a:srgbClr val="FFFFFF"/>
      </a:lt1>
      <a:dk2>
        <a:srgbClr val="001D30"/>
      </a:dk2>
      <a:lt2>
        <a:srgbClr val="EFF1EA"/>
      </a:lt2>
      <a:accent1>
        <a:srgbClr val="2A98AF"/>
      </a:accent1>
      <a:accent2>
        <a:srgbClr val="FBB340"/>
      </a:accent2>
      <a:accent3>
        <a:srgbClr val="F04E3D"/>
      </a:accent3>
      <a:accent4>
        <a:srgbClr val="7FBD41"/>
      </a:accent4>
      <a:accent5>
        <a:srgbClr val="096277"/>
      </a:accent5>
      <a:accent6>
        <a:srgbClr val="F78F1E"/>
      </a:accent6>
      <a:hlink>
        <a:srgbClr val="B22C2E"/>
      </a:hlink>
      <a:folHlink>
        <a:srgbClr val="12743C"/>
      </a:folHlink>
    </a:clrScheme>
    <a:fontScheme name="MS_Montserrat">
      <a:majorFont>
        <a:latin typeface="Montserrat Semi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0E8C851466CA49B3608BA22D30E9B9" ma:contentTypeVersion="13" ma:contentTypeDescription="Create a new document." ma:contentTypeScope="" ma:versionID="04557a5d96095e412a2cb4a07afc4fa7">
  <xsd:schema xmlns:xsd="http://www.w3.org/2001/XMLSchema" xmlns:xs="http://www.w3.org/2001/XMLSchema" xmlns:p="http://schemas.microsoft.com/office/2006/metadata/properties" xmlns:ns2="ef86ab0a-7c85-4b03-8fa8-79b3a85292b2" xmlns:ns3="0cc205b5-97e0-4f91-8e62-732ed8622550" targetNamespace="http://schemas.microsoft.com/office/2006/metadata/properties" ma:root="true" ma:fieldsID="feb7024967505a9af426da8a496e6f4a" ns2:_="" ns3:_="">
    <xsd:import namespace="ef86ab0a-7c85-4b03-8fa8-79b3a85292b2"/>
    <xsd:import namespace="0cc205b5-97e0-4f91-8e62-732ed86225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6ab0a-7c85-4b03-8fa8-79b3a8529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05b5-97e0-4f91-8e62-732ed8622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EE1AF7-F23B-4B5E-AE35-D6583FF1FB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0CE316-F95F-40A8-B47A-A46574FC82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86ab0a-7c85-4b03-8fa8-79b3a85292b2"/>
    <ds:schemaRef ds:uri="0cc205b5-97e0-4f91-8e62-732ed8622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BAE086-D770-4167-BB8C-039598FBB4C0}">
  <ds:schemaRefs>
    <ds:schemaRef ds:uri="0cc205b5-97e0-4f91-8e62-732ed8622550"/>
    <ds:schemaRef ds:uri="ef86ab0a-7c85-4b03-8fa8-79b3a85292b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536</Words>
  <Application>Microsoft Office PowerPoint</Application>
  <PresentationFormat>Widescreen</PresentationFormat>
  <Paragraphs>81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Montserrat</vt:lpstr>
      <vt:lpstr>Montserrat ExtraBold</vt:lpstr>
      <vt:lpstr>Montserrat Medium</vt:lpstr>
      <vt:lpstr>Montserrat SemiBold</vt:lpstr>
      <vt:lpstr>Office Theme</vt:lpstr>
      <vt:lpstr>PowerPoint Presentation</vt:lpstr>
      <vt:lpstr>Who is this session for?</vt:lpstr>
      <vt:lpstr>Bachelor of Science in Alcohol and Drug Counseling, Overall Requirements </vt:lpstr>
      <vt:lpstr>PowerPoint Presentation</vt:lpstr>
      <vt:lpstr>Undergraduate Certificate in Substance Use Disorders, Program Requirements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Perkins</dc:creator>
  <cp:lastModifiedBy>Jax, Karin S</cp:lastModifiedBy>
  <cp:revision>156</cp:revision>
  <cp:lastPrinted>2012-02-22T14:29:07Z</cp:lastPrinted>
  <dcterms:created xsi:type="dcterms:W3CDTF">2019-08-13T18:35:37Z</dcterms:created>
  <dcterms:modified xsi:type="dcterms:W3CDTF">2024-02-06T17:47:28Z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0x010100590E8C851466CA49B3608BA22D30E9B9</vt:lpwstr>
  </property>
</Properties>
</file>