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3"/>
  </p:notesMasterIdLst>
  <p:sldIdLst>
    <p:sldId id="276" r:id="rId5"/>
    <p:sldId id="267" r:id="rId6"/>
    <p:sldId id="529" r:id="rId7"/>
    <p:sldId id="481" r:id="rId8"/>
    <p:sldId id="534" r:id="rId9"/>
    <p:sldId id="535" r:id="rId10"/>
    <p:sldId id="537" r:id="rId11"/>
    <p:sldId id="536" r:id="rId12"/>
    <p:sldId id="530" r:id="rId13"/>
    <p:sldId id="541" r:id="rId14"/>
    <p:sldId id="549" r:id="rId15"/>
    <p:sldId id="550" r:id="rId16"/>
    <p:sldId id="547" r:id="rId17"/>
    <p:sldId id="546" r:id="rId18"/>
    <p:sldId id="545" r:id="rId19"/>
    <p:sldId id="543" r:id="rId20"/>
    <p:sldId id="542" r:id="rId21"/>
    <p:sldId id="544" r:id="rId22"/>
    <p:sldId id="531" r:id="rId23"/>
    <p:sldId id="539" r:id="rId24"/>
    <p:sldId id="532" r:id="rId25"/>
    <p:sldId id="540" r:id="rId26"/>
    <p:sldId id="538" r:id="rId27"/>
    <p:sldId id="533" r:id="rId28"/>
    <p:sldId id="552" r:id="rId29"/>
    <p:sldId id="551" r:id="rId30"/>
    <p:sldId id="266" r:id="rId31"/>
    <p:sldId id="520"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Montserrat" panose="00000500000000000000" pitchFamily="2" charset="0"/>
      <p:regular r:id="rId38"/>
      <p:bold r:id="rId39"/>
      <p:italic r:id="rId40"/>
      <p:boldItalic r:id="rId41"/>
    </p:embeddedFont>
    <p:embeddedFont>
      <p:font typeface="Montserrat Light" panose="00000400000000000000" pitchFamily="2" charset="0"/>
      <p:regular r:id="rId42"/>
    </p:embeddedFont>
    <p:embeddedFont>
      <p:font typeface="Montserrat Medium" panose="00000600000000000000" pitchFamily="2" charset="0"/>
      <p:regular r:id="rId43"/>
      <p: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876096-8331-5D0C-CF55-93012A43CCA4}" name="Perkins, Jillian J" initials="PJ" userId="S::ys5882oa@minnstate.edu::83ddc6cc-bd68-476e-b6b6-a0eae5bdd09a" providerId="AD"/>
  <p188:author id="{3AECAEC6-1D48-8169-1226-65C1ED865592}" name="Lindahl, Laura S" initials="LLS" userId="S::op8078gs@minnstate.edu::b77352c1-82db-4c9f-b853-605dbdb2e9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77"/>
    <a:srgbClr val="3B9CB2"/>
    <a:srgbClr val="073451"/>
    <a:srgbClr val="7EC041"/>
    <a:srgbClr val="12753C"/>
    <a:srgbClr val="5C97AE"/>
    <a:srgbClr val="F1584A"/>
    <a:srgbClr val="F89234"/>
    <a:srgbClr val="FDB64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2"/>
    <p:restoredTop sz="54390" autoAdjust="0"/>
  </p:normalViewPr>
  <p:slideViewPr>
    <p:cSldViewPr snapToGrid="0">
      <p:cViewPr varScale="1">
        <p:scale>
          <a:sx n="36" d="100"/>
          <a:sy n="36" d="100"/>
        </p:scale>
        <p:origin x="1732" y="40"/>
      </p:cViewPr>
      <p:guideLst/>
    </p:cSldViewPr>
  </p:slideViewPr>
  <p:outlineViewPr>
    <p:cViewPr>
      <p:scale>
        <a:sx n="33" d="100"/>
        <a:sy n="33" d="100"/>
      </p:scale>
      <p:origin x="0" y="-95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9F8E5-57FF-C14C-9C29-E9E2298638B4}" type="datetimeFigureOut">
              <a:rPr lang="en-US" smtClean="0"/>
              <a:t>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9402C-409E-E34E-B42A-4DE1039FE8D8}" type="slidenum">
              <a:rPr lang="en-US" smtClean="0"/>
              <a:t>‹#›</a:t>
            </a:fld>
            <a:endParaRPr lang="en-US" dirty="0"/>
          </a:p>
        </p:txBody>
      </p:sp>
    </p:spTree>
    <p:extLst>
      <p:ext uri="{BB962C8B-B14F-4D97-AF65-F5344CB8AC3E}">
        <p14:creationId xmlns:p14="http://schemas.microsoft.com/office/powerpoint/2010/main" val="397685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1</a:t>
            </a:fld>
            <a:endParaRPr lang="en-US" dirty="0"/>
          </a:p>
        </p:txBody>
      </p:sp>
    </p:spTree>
    <p:extLst>
      <p:ext uri="{BB962C8B-B14F-4D97-AF65-F5344CB8AC3E}">
        <p14:creationId xmlns:p14="http://schemas.microsoft.com/office/powerpoint/2010/main" val="237611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complete the degree requirements of the Criminal Justice major with the Police Studies Certificate will earn a Bachelors of Arts degree. In addition to the BA students will be awarded a Certificate. This major is appropriate for those interested in contributing to the criminal justice system as a licensed police officer in the state of MN. This major also supports students interested in working within the criminal justice system or related fields. </a:t>
            </a:r>
          </a:p>
          <a:p>
            <a:endParaRPr lang="en-US" dirty="0"/>
          </a:p>
          <a:p>
            <a:r>
              <a:rPr lang="en-US" dirty="0"/>
              <a:t>Required major courses will allow you to prepare for application into the Skills Program with Hennepin Technical College and to test with the Minnesota POST Board. Students who earn this degree are often interested in careers in law enforcement at the city, county, and state level. In addition, students might target federal level law enforcement and government agencies.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10</a:t>
            </a:fld>
            <a:endParaRPr lang="en-US" dirty="0"/>
          </a:p>
        </p:txBody>
      </p:sp>
    </p:spTree>
    <p:extLst>
      <p:ext uri="{BB962C8B-B14F-4D97-AF65-F5344CB8AC3E}">
        <p14:creationId xmlns:p14="http://schemas.microsoft.com/office/powerpoint/2010/main" val="2527382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SCJ offers programs in support of law enforcement through a few different opportunities. We work with students at all stages of their law enforcement career. Depending on the credits, degrees, or licenses held, there are options. </a:t>
            </a:r>
          </a:p>
          <a:p>
            <a:endParaRPr lang="en-US" dirty="0"/>
          </a:p>
          <a:p>
            <a:r>
              <a:rPr lang="en-US" dirty="0"/>
              <a:t>SCJ offers the Criminal Justice Major with Police Studies Certificate for those preparing to complete the educational requirements to test with the MN POST Board. The CJ Major plus Police Studies Certificate prepares you for entry level work as a licensed peace officer in the state of Minnesota.  SCJ is an approved Professional Peace Officer Education or “PPOE” college through the Minnesota POST Board. It is essential you visit the Minnesota POST Board website to explore requirements and eligibility rules for becoming a police officer in Minnesota. In addition, please request a Police Studies Pre-application packet from our SCJ Advising Center. </a:t>
            </a:r>
          </a:p>
          <a:p>
            <a:endParaRPr lang="en-US" dirty="0"/>
          </a:p>
          <a:p>
            <a:r>
              <a:rPr lang="en-US" dirty="0"/>
              <a:t>Students who have already earned a Bachelor’s degree are directed to the stand alone Police Studies Certificate. Contact the SCJ Advising Center for more information about this program.</a:t>
            </a:r>
          </a:p>
          <a:p>
            <a:endParaRPr lang="en-US" dirty="0"/>
          </a:p>
          <a:p>
            <a:r>
              <a:rPr lang="en-US" dirty="0"/>
              <a:t>Students who are already Minnesota licensed peace officers or those with an earned associate degree and are license eligible, may consider the Police Science major, which is designed to integrate your completed associates degree into the bachelor’s degree requirements. </a:t>
            </a:r>
          </a:p>
          <a:p>
            <a:r>
              <a:rPr lang="en-US" dirty="0"/>
              <a:t>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11</a:t>
            </a:fld>
            <a:endParaRPr lang="en-US" dirty="0"/>
          </a:p>
        </p:txBody>
      </p:sp>
    </p:spTree>
    <p:extLst>
      <p:ext uri="{BB962C8B-B14F-4D97-AF65-F5344CB8AC3E}">
        <p14:creationId xmlns:p14="http://schemas.microsoft.com/office/powerpoint/2010/main" val="352840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Police Science major is best for those currently licensed as police officers, often in the state of Minnesota.  Students who are already peace officers or those with an earned associate degree and are license eligible through the MN POST Board, may consider the Police Science major, which is designed to integrate your completed associates degree into the bachelor’s degree requirements. </a:t>
            </a:r>
          </a:p>
          <a:p>
            <a:r>
              <a:rPr lang="en-US" dirty="0"/>
              <a:t>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12</a:t>
            </a:fld>
            <a:endParaRPr lang="en-US" dirty="0"/>
          </a:p>
        </p:txBody>
      </p:sp>
    </p:spTree>
    <p:extLst>
      <p:ext uri="{BB962C8B-B14F-4D97-AF65-F5344CB8AC3E}">
        <p14:creationId xmlns:p14="http://schemas.microsoft.com/office/powerpoint/2010/main" val="4253350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have already earned a Bachelor’s degree are directed to the stand alone Police Studies Certificate. Contact the SCJ Advising Center for more information about this program.</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13</a:t>
            </a:fld>
            <a:endParaRPr lang="en-US" dirty="0"/>
          </a:p>
        </p:txBody>
      </p:sp>
    </p:spTree>
    <p:extLst>
      <p:ext uri="{BB962C8B-B14F-4D97-AF65-F5344CB8AC3E}">
        <p14:creationId xmlns:p14="http://schemas.microsoft.com/office/powerpoint/2010/main" val="103493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exploring all majors you are considering within the online academic catalog.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14</a:t>
            </a:fld>
            <a:endParaRPr lang="en-US" dirty="0"/>
          </a:p>
        </p:txBody>
      </p:sp>
    </p:spTree>
    <p:extLst>
      <p:ext uri="{BB962C8B-B14F-4D97-AF65-F5344CB8AC3E}">
        <p14:creationId xmlns:p14="http://schemas.microsoft.com/office/powerpoint/2010/main" val="3543656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incoming SCJ students are considered pre-majors. To gain major status, all undergraduate students must complete the required one-time, Pre-major Advising Workshop. We call this workshop a PAW.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15</a:t>
            </a:fld>
            <a:endParaRPr lang="en-US" dirty="0"/>
          </a:p>
        </p:txBody>
      </p:sp>
    </p:spTree>
    <p:extLst>
      <p:ext uri="{BB962C8B-B14F-4D97-AF65-F5344CB8AC3E}">
        <p14:creationId xmlns:p14="http://schemas.microsoft.com/office/powerpoint/2010/main" val="342577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Pre-Major Advising Workshop or PAW, is a required comprehensive workshop focused on degree requirements, and academic and career resources. Completion of the PAW can be through a scheduled workshop or independently within D2L paired with an Educational Planning Advising Appointment. </a:t>
            </a:r>
          </a:p>
          <a:p>
            <a:endParaRPr lang="en-US" dirty="0"/>
          </a:p>
          <a:p>
            <a:r>
              <a:rPr lang="en-US" dirty="0"/>
              <a:t>Contact your advisor or the SCJ Advising Center for more information about a PAW. Completion of a PAW is a requirement for criminal justice, criminal justice with the police studies certificate, and police science students to declare their major. </a:t>
            </a:r>
          </a:p>
        </p:txBody>
      </p:sp>
      <p:sp>
        <p:nvSpPr>
          <p:cNvPr id="4" name="Slide Number Placeholder 3"/>
          <p:cNvSpPr>
            <a:spLocks noGrp="1"/>
          </p:cNvSpPr>
          <p:nvPr>
            <p:ph type="sldNum" sz="quarter" idx="5"/>
          </p:nvPr>
        </p:nvSpPr>
        <p:spPr/>
        <p:txBody>
          <a:bodyPr/>
          <a:lstStyle/>
          <a:p>
            <a:fld id="{8A19402C-409E-E34E-B42A-4DE1039FE8D8}" type="slidenum">
              <a:rPr lang="en-US" smtClean="0"/>
              <a:t>16</a:t>
            </a:fld>
            <a:endParaRPr lang="en-US" dirty="0"/>
          </a:p>
        </p:txBody>
      </p:sp>
    </p:spTree>
    <p:extLst>
      <p:ext uri="{BB962C8B-B14F-4D97-AF65-F5344CB8AC3E}">
        <p14:creationId xmlns:p14="http://schemas.microsoft.com/office/powerpoint/2010/main" val="3290001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online PIM is to provide you introductory information to assist in first semester registration. During the PAW, degree requirements will be reviewed in detail. </a:t>
            </a:r>
          </a:p>
          <a:p>
            <a:endParaRPr lang="en-US" dirty="0"/>
          </a:p>
          <a:p>
            <a:r>
              <a:rPr lang="en-US" dirty="0"/>
              <a:t>To earn your degree you must fulfill all course requirements and credit requirements. </a:t>
            </a:r>
          </a:p>
          <a:p>
            <a:endParaRPr lang="en-US" dirty="0"/>
          </a:p>
          <a:p>
            <a:r>
              <a:rPr lang="en-US" dirty="0"/>
              <a:t>On your degree audit you will find your degree requirements listed. These requirements must be completed at time of graduation. Transfer courses may fulfill some requirements. Transfer coursework will be highlighted later.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17</a:t>
            </a:fld>
            <a:endParaRPr lang="en-US" dirty="0"/>
          </a:p>
        </p:txBody>
      </p:sp>
    </p:spTree>
    <p:extLst>
      <p:ext uri="{BB962C8B-B14F-4D97-AF65-F5344CB8AC3E}">
        <p14:creationId xmlns:p14="http://schemas.microsoft.com/office/powerpoint/2010/main" val="2241826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18</a:t>
            </a:fld>
            <a:endParaRPr lang="en-US" dirty="0"/>
          </a:p>
        </p:txBody>
      </p:sp>
    </p:spTree>
    <p:extLst>
      <p:ext uri="{BB962C8B-B14F-4D97-AF65-F5344CB8AC3E}">
        <p14:creationId xmlns:p14="http://schemas.microsoft.com/office/powerpoint/2010/main" val="1456163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helpful advising and degree planning tools available on the SCJ Advising website including; sequencing charts, internship resources, and frequently asked questions. </a:t>
            </a:r>
          </a:p>
          <a:p>
            <a:endParaRPr lang="en-US" dirty="0"/>
          </a:p>
          <a:p>
            <a:r>
              <a:rPr lang="en-US" dirty="0"/>
              <a:t>Using these tools, along with your Degree Audit found within </a:t>
            </a:r>
            <a:r>
              <a:rPr lang="en-US" dirty="0" err="1"/>
              <a:t>eServices</a:t>
            </a:r>
            <a:r>
              <a:rPr lang="en-US" dirty="0"/>
              <a:t>, will assist you in planning courses for your first semester at Metro state.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19</a:t>
            </a:fld>
            <a:endParaRPr lang="en-US" dirty="0"/>
          </a:p>
        </p:txBody>
      </p:sp>
    </p:spTree>
    <p:extLst>
      <p:ext uri="{BB962C8B-B14F-4D97-AF65-F5344CB8AC3E}">
        <p14:creationId xmlns:p14="http://schemas.microsoft.com/office/powerpoint/2010/main" val="390185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School of Criminology and Criminal Justice. We are excited that you are interested in pursuing one of our programs. Graduates of our programs work in a variety of areas within the criminal justice system, including all levels of law enforcement, probation, parole, non-profit organizations, the courts, corrections and community corrections, private security, and other related fields. </a:t>
            </a:r>
          </a:p>
          <a:p>
            <a:endParaRPr lang="en-US" dirty="0"/>
          </a:p>
          <a:p>
            <a:r>
              <a:rPr lang="en-US" dirty="0"/>
              <a:t>The School of Criminology and Criminal Justice is located within the Public Safety and Police Science Center in Brooklyn Park, MN. The SCJ Advising Center, faculty offices, some administrative services, and most major classes are located on site.</a:t>
            </a:r>
          </a:p>
          <a:p>
            <a:endParaRPr lang="en-US" dirty="0"/>
          </a:p>
          <a:p>
            <a:r>
              <a:rPr lang="en-US" dirty="0"/>
              <a:t>This presentation will assist you. The information will allow you to identify your academic advisor, prepare for your first semester registration, and identify next steps to declare your major. Throughout this presentation, we will refer to the School of Criminology and Criminal Justice as “SCJ”. </a:t>
            </a:r>
          </a:p>
        </p:txBody>
      </p:sp>
      <p:sp>
        <p:nvSpPr>
          <p:cNvPr id="4" name="Slide Number Placeholder 3"/>
          <p:cNvSpPr>
            <a:spLocks noGrp="1"/>
          </p:cNvSpPr>
          <p:nvPr>
            <p:ph type="sldNum" sz="quarter" idx="5"/>
          </p:nvPr>
        </p:nvSpPr>
        <p:spPr/>
        <p:txBody>
          <a:bodyPr/>
          <a:lstStyle/>
          <a:p>
            <a:fld id="{8A19402C-409E-E34E-B42A-4DE1039FE8D8}" type="slidenum">
              <a:rPr lang="en-US" smtClean="0"/>
              <a:t>2</a:t>
            </a:fld>
            <a:endParaRPr lang="en-US" dirty="0"/>
          </a:p>
        </p:txBody>
      </p:sp>
    </p:spTree>
    <p:extLst>
      <p:ext uri="{BB962C8B-B14F-4D97-AF65-F5344CB8AC3E}">
        <p14:creationId xmlns:p14="http://schemas.microsoft.com/office/powerpoint/2010/main" val="3234461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SCJ faculty established specific prerequisites for major courses within SCJ majors. CJS 101 Introduction to Criminal Justice and CJS 201 Foundations in Criminal Justice are prerequisites for most major courses and concurrent registration is typically not allowed. If you are a transfer student you should consider registering for these courses your first term at Metro State, if not already fulfilled with transfer credit. </a:t>
            </a:r>
          </a:p>
          <a:p>
            <a:endParaRPr lang="en-US" dirty="0"/>
          </a:p>
          <a:p>
            <a:r>
              <a:rPr lang="en-US" dirty="0"/>
              <a:t>You are expected to adhere to prerequisites listed in the catalog and course schedule.</a:t>
            </a:r>
          </a:p>
          <a:p>
            <a:endParaRPr lang="en-US" dirty="0"/>
          </a:p>
          <a:p>
            <a:r>
              <a:rPr lang="en-US" dirty="0"/>
              <a:t>You may be restricted from registration or dropped from a course if prerequisites are not met.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20</a:t>
            </a:fld>
            <a:endParaRPr lang="en-US" dirty="0"/>
          </a:p>
        </p:txBody>
      </p:sp>
    </p:spTree>
    <p:extLst>
      <p:ext uri="{BB962C8B-B14F-4D97-AF65-F5344CB8AC3E}">
        <p14:creationId xmlns:p14="http://schemas.microsoft.com/office/powerpoint/2010/main" val="4184390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Metro State offers a variety of minor areas of study. A minor allows you to explore a specific discipline with less course commitment than a major. A minor may compliment your chosen major or simply be an area of personal interest you would like to study. Choosing a minor is optional and not required for graduation. </a:t>
            </a:r>
          </a:p>
          <a:p>
            <a:endParaRPr lang="en-US" dirty="0"/>
          </a:p>
          <a:p>
            <a:r>
              <a:rPr lang="en-US" dirty="0"/>
              <a:t>SCJ offers only one minor, a minor in criminal justice. This minor allows students to explore the criminal justice system and includes specific Criminal Justice courses to provide an overview of our Criminal Justice system in the United States of America. Required minor courses total 22 credits.</a:t>
            </a:r>
          </a:p>
          <a:p>
            <a:endParaRPr lang="en-US" dirty="0"/>
          </a:p>
          <a:p>
            <a:r>
              <a:rPr lang="en-US" dirty="0"/>
              <a:t>If you are majoring in Criminal Justice you may not minor in Criminal Justice. If you are majoring in Police Science you may not use major required coursework to also meet the minor requirements; alternative courses may be substituted.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21</a:t>
            </a:fld>
            <a:endParaRPr lang="en-US" dirty="0"/>
          </a:p>
        </p:txBody>
      </p:sp>
    </p:spTree>
    <p:extLst>
      <p:ext uri="{BB962C8B-B14F-4D97-AF65-F5344CB8AC3E}">
        <p14:creationId xmlns:p14="http://schemas.microsoft.com/office/powerpoint/2010/main" val="2046687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Transfer Pathway’s available for SCJ majors at Metropolitan State. If you complete a Transfer Pathway degree program at a Minnesota State college and are admitted to Metropolitan State, you will be guaranteed junior status and given assurance that all 60 college credits will count toward the related bachelor’s degree.  Please connect with your advisor regarding your specific transfer courses and situation, your course plan may differ from the suggested course plan on the website.</a:t>
            </a:r>
          </a:p>
          <a:p>
            <a:endParaRPr lang="en-US" dirty="0"/>
          </a:p>
          <a:p>
            <a:r>
              <a:rPr lang="en-US" dirty="0"/>
              <a:t>Transferology, an online tool, can help you understand how your coursework transfers into the major. </a:t>
            </a:r>
          </a:p>
          <a:p>
            <a:endParaRPr lang="en-US" dirty="0"/>
          </a:p>
          <a:p>
            <a:r>
              <a:rPr lang="en-US" dirty="0"/>
              <a:t>If you would like to have a transfer course considered for evaluation to fulfill a major course requirement, there is a formal request process. You can review the Transfer Review process in </a:t>
            </a:r>
            <a:r>
              <a:rPr lang="en-US" dirty="0" err="1"/>
              <a:t>eServices</a:t>
            </a:r>
            <a:r>
              <a:rPr lang="en-US" dirty="0"/>
              <a:t> under Academic Record, or work with your advisor to identify possible courses and next steps.</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22</a:t>
            </a:fld>
            <a:endParaRPr lang="en-US" dirty="0"/>
          </a:p>
        </p:txBody>
      </p:sp>
    </p:spTree>
    <p:extLst>
      <p:ext uri="{BB962C8B-B14F-4D97-AF65-F5344CB8AC3E}">
        <p14:creationId xmlns:p14="http://schemas.microsoft.com/office/powerpoint/2010/main" val="2943434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first-year student and have never attended college, it is highly recommended that you schedule an advising appointment with your advisor to discuss your academic and registration plans. Registration recommendations are often dependent on placement assessment. </a:t>
            </a:r>
          </a:p>
          <a:p>
            <a:endParaRPr lang="en-US" dirty="0"/>
          </a:p>
          <a:p>
            <a:r>
              <a:rPr lang="en-US" dirty="0"/>
              <a:t>All first-year students are required to take METRO 101 Your Academic Journey their first term.</a:t>
            </a:r>
          </a:p>
          <a:p>
            <a:endParaRPr lang="en-US" dirty="0"/>
          </a:p>
          <a:p>
            <a:r>
              <a:rPr lang="en-US" dirty="0"/>
              <a:t>Additional course recommendations typically direct students to a Goal 1 introductory writing course and other lower division GELS courses as available and appropriate. </a:t>
            </a:r>
          </a:p>
          <a:p>
            <a:r>
              <a:rPr lang="en-US" dirty="0"/>
              <a:t>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23</a:t>
            </a:fld>
            <a:endParaRPr lang="en-US" dirty="0"/>
          </a:p>
        </p:txBody>
      </p:sp>
    </p:spTree>
    <p:extLst>
      <p:ext uri="{BB962C8B-B14F-4D97-AF65-F5344CB8AC3E}">
        <p14:creationId xmlns:p14="http://schemas.microsoft.com/office/powerpoint/2010/main" val="414276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transfer student, you should refer to your degree audit to determine if specific requirements have been met.  </a:t>
            </a:r>
          </a:p>
          <a:p>
            <a:endParaRPr lang="en-US" dirty="0"/>
          </a:p>
          <a:p>
            <a:r>
              <a:rPr lang="en-US" dirty="0"/>
              <a:t>SCJ recommends these registration options for your first term:</a:t>
            </a:r>
          </a:p>
          <a:p>
            <a:endParaRPr lang="en-US" dirty="0"/>
          </a:p>
          <a:p>
            <a:pPr marL="171450" indent="-171450">
              <a:buFont typeface="Wingdings" panose="05000000000000000000" pitchFamily="2" charset="2"/>
              <a:buChar char="§"/>
            </a:pPr>
            <a:r>
              <a:rPr lang="en-US" dirty="0"/>
              <a:t>Introductory Writing/WRIT 131 (Goal 1) </a:t>
            </a:r>
            <a:r>
              <a:rPr lang="en-US" i="1" dirty="0"/>
              <a:t>if not already met</a:t>
            </a:r>
          </a:p>
          <a:p>
            <a:pPr marL="171450" indent="-171450">
              <a:buFont typeface="Wingdings" panose="05000000000000000000" pitchFamily="2" charset="2"/>
              <a:buChar char="§"/>
            </a:pPr>
            <a:r>
              <a:rPr lang="en-US" dirty="0"/>
              <a:t>Intermediate Writing/WRIT 231 (Goal 1) </a:t>
            </a:r>
            <a:r>
              <a:rPr lang="en-US" i="1" dirty="0"/>
              <a:t>if not already met</a:t>
            </a:r>
          </a:p>
          <a:p>
            <a:pPr marL="171450" indent="-171450">
              <a:buFont typeface="Wingdings" panose="05000000000000000000" pitchFamily="2" charset="2"/>
              <a:buChar char="§"/>
            </a:pPr>
            <a:r>
              <a:rPr lang="en-US" dirty="0"/>
              <a:t>CJS 101 Intro to Criminal Justice </a:t>
            </a:r>
            <a:r>
              <a:rPr lang="en-US" i="1" dirty="0"/>
              <a:t>if not already met</a:t>
            </a:r>
          </a:p>
          <a:p>
            <a:pPr marL="171450" indent="-171450">
              <a:buFont typeface="Wingdings" panose="05000000000000000000" pitchFamily="2" charset="2"/>
              <a:buChar char="§"/>
            </a:pPr>
            <a:r>
              <a:rPr lang="en-US" dirty="0"/>
              <a:t>CJS 201 Foundations in Criminal Justice</a:t>
            </a:r>
          </a:p>
          <a:p>
            <a:pPr marL="171450" indent="-171450">
              <a:buFont typeface="Wingdings" panose="05000000000000000000" pitchFamily="2" charset="2"/>
              <a:buChar char="§"/>
            </a:pPr>
            <a:r>
              <a:rPr lang="en-US" dirty="0"/>
              <a:t>Other GELS requirements not complete</a:t>
            </a:r>
          </a:p>
          <a:p>
            <a:pPr marL="171450" indent="-171450">
              <a:buFont typeface="Wingdings" panose="05000000000000000000" pitchFamily="2" charset="2"/>
              <a:buChar char="§"/>
            </a:pPr>
            <a:r>
              <a:rPr lang="en-US" dirty="0"/>
              <a:t>CJS directed electives (for CJ majors) or other electives</a:t>
            </a:r>
          </a:p>
          <a:p>
            <a:endParaRPr lang="en-US" dirty="0"/>
          </a:p>
          <a:p>
            <a:r>
              <a:rPr lang="en-US" dirty="0"/>
              <a:t>Consult with your advisor to review registration options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24</a:t>
            </a:fld>
            <a:endParaRPr lang="en-US" dirty="0"/>
          </a:p>
        </p:txBody>
      </p:sp>
    </p:spTree>
    <p:extLst>
      <p:ext uri="{BB962C8B-B14F-4D97-AF65-F5344CB8AC3E}">
        <p14:creationId xmlns:p14="http://schemas.microsoft.com/office/powerpoint/2010/main" val="1895187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you are prepared to register on your priority registration date. Your registration window will open based on earned credits. Our Veteran and active military students will gain registration access on day one.</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25</a:t>
            </a:fld>
            <a:endParaRPr lang="en-US" dirty="0"/>
          </a:p>
        </p:txBody>
      </p:sp>
    </p:spTree>
    <p:extLst>
      <p:ext uri="{BB962C8B-B14F-4D97-AF65-F5344CB8AC3E}">
        <p14:creationId xmlns:p14="http://schemas.microsoft.com/office/powerpoint/2010/main" val="1369166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SCJ faculty are unable to grant permission for students to be added to a full class. Do not contact faculty and make this request. Students attempting to register for a full SCJ course should use the waitlist function. If you use the waitlist, its important to monitor your Metro State email daily, including weekends and holidays, for a waitlist offer.</a:t>
            </a:r>
          </a:p>
          <a:p>
            <a:endParaRPr lang="en-US" dirty="0"/>
          </a:p>
          <a:p>
            <a:r>
              <a:rPr lang="en-US" dirty="0"/>
              <a:t>If you are interested in registering for a full section of CJS 101 Introduction to Criminal Justice or CJS 201 Literature  in Criminal Justice, contact your advisor to discuss the enrollment process.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26</a:t>
            </a:fld>
            <a:endParaRPr lang="en-US" dirty="0"/>
          </a:p>
        </p:txBody>
      </p:sp>
    </p:spTree>
    <p:extLst>
      <p:ext uri="{BB962C8B-B14F-4D97-AF65-F5344CB8AC3E}">
        <p14:creationId xmlns:p14="http://schemas.microsoft.com/office/powerpoint/2010/main" val="2118657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online Program Information Meeting for the School of Criminology and Criminal Justice. If you would like to discuss information within this section or other topics within orientation, please contact your advisor.</a:t>
            </a:r>
          </a:p>
          <a:p>
            <a:endParaRPr lang="en-US" dirty="0"/>
          </a:p>
          <a:p>
            <a:r>
              <a:rPr lang="en-US" dirty="0"/>
              <a:t>Be sure to return to the online new student orientation and complete the remaining required sections.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27</a:t>
            </a:fld>
            <a:endParaRPr lang="en-US" dirty="0"/>
          </a:p>
        </p:txBody>
      </p:sp>
    </p:spTree>
    <p:extLst>
      <p:ext uri="{BB962C8B-B14F-4D97-AF65-F5344CB8AC3E}">
        <p14:creationId xmlns:p14="http://schemas.microsoft.com/office/powerpoint/2010/main" val="481431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28</a:t>
            </a:fld>
            <a:endParaRPr lang="en-US" dirty="0"/>
          </a:p>
        </p:txBody>
      </p:sp>
    </p:spTree>
    <p:extLst>
      <p:ext uri="{BB962C8B-B14F-4D97-AF65-F5344CB8AC3E}">
        <p14:creationId xmlns:p14="http://schemas.microsoft.com/office/powerpoint/2010/main" val="366278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viewing this Program Information Meeting, you should understand:</a:t>
            </a:r>
          </a:p>
          <a:p>
            <a:endParaRPr lang="en-US" dirty="0"/>
          </a:p>
          <a:p>
            <a:r>
              <a:rPr lang="en-US" dirty="0"/>
              <a:t>- the various criminal justice and police science programs offered at Metro State</a:t>
            </a:r>
          </a:p>
          <a:p>
            <a:r>
              <a:rPr lang="en-US" dirty="0"/>
              <a:t>- how to contact your Academic Advisor and the SCJ Advising Center</a:t>
            </a:r>
          </a:p>
          <a:p>
            <a:r>
              <a:rPr lang="en-US" dirty="0"/>
              <a:t>- the requirements to gain acceptance into the SCJ majors</a:t>
            </a:r>
          </a:p>
          <a:p>
            <a:r>
              <a:rPr lang="en-US" dirty="0"/>
              <a:t>- resources to assist you in understanding how your transfer coursework relates to your major</a:t>
            </a:r>
          </a:p>
          <a:p>
            <a:r>
              <a:rPr lang="en-US" dirty="0"/>
              <a:t>- and finally, SCJ registration tips and suggestions for your first term</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3</a:t>
            </a:fld>
            <a:endParaRPr lang="en-US" dirty="0"/>
          </a:p>
        </p:txBody>
      </p:sp>
    </p:spTree>
    <p:extLst>
      <p:ext uri="{BB962C8B-B14F-4D97-AF65-F5344CB8AC3E}">
        <p14:creationId xmlns:p14="http://schemas.microsoft.com/office/powerpoint/2010/main" val="224680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SCJ Advising Center is committed to providing you tools, resources, and advising that supports your educational, career and individual goals. We recommend that throughout your academic career at Metro State, you connect regularly with your advisor to ensure you are on-track and taking advantage of opportunities to enhance your academic experience and career preparation.  </a:t>
            </a:r>
          </a:p>
          <a:p>
            <a:endParaRPr lang="en-US" dirty="0"/>
          </a:p>
          <a:p>
            <a:r>
              <a:rPr lang="en-US" dirty="0"/>
              <a:t>All newly admitted SCJ students are assigned to a professional academic advisor. Students are assigned an advisor alphabetically according to their last name, typically within a week of being admitted to the university. </a:t>
            </a:r>
          </a:p>
          <a:p>
            <a:endParaRPr lang="en-US" dirty="0"/>
          </a:p>
          <a:p>
            <a:r>
              <a:rPr lang="en-US" dirty="0"/>
              <a:t>Your academic advisor is available by email, phone, and scheduled appointment. Advising offices are located at the Public Safety and Police Science Center in Brooklyn Park, MN. You are encouraged to reach out to your advisors for academic advising support as needed. Remember to send all university correspondence from your Metro State student email account per university policy.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4</a:t>
            </a:fld>
            <a:endParaRPr lang="en-US" dirty="0"/>
          </a:p>
        </p:txBody>
      </p:sp>
    </p:spTree>
    <p:extLst>
      <p:ext uri="{BB962C8B-B14F-4D97-AF65-F5344CB8AC3E}">
        <p14:creationId xmlns:p14="http://schemas.microsoft.com/office/powerpoint/2010/main" val="426515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you to prepare for your first term at Metro State. You are responsible for earning your degree. The advising services and tools we provide you are intended to assist you in understanding degree requirements. </a:t>
            </a:r>
          </a:p>
          <a:p>
            <a:endParaRPr lang="en-US" dirty="0"/>
          </a:p>
          <a:p>
            <a:r>
              <a:rPr lang="en-US" dirty="0"/>
              <a:t>All academic planning, course registration and completion of degree requirements is ultimately your responsibility.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5</a:t>
            </a:fld>
            <a:endParaRPr lang="en-US" dirty="0"/>
          </a:p>
        </p:txBody>
      </p:sp>
    </p:spTree>
    <p:extLst>
      <p:ext uri="{BB962C8B-B14F-4D97-AF65-F5344CB8AC3E}">
        <p14:creationId xmlns:p14="http://schemas.microsoft.com/office/powerpoint/2010/main" val="55628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college student we suggest you consider your responsibilities and what is expected of you. Also, consider what you can expect from this college experience and those resources and services available to you. </a:t>
            </a:r>
          </a:p>
          <a:p>
            <a:endParaRPr lang="en-US" dirty="0"/>
          </a:p>
          <a:p>
            <a:r>
              <a:rPr lang="en-US" dirty="0"/>
              <a:t>We strongly encourage you to meet with your advisor during your first semester to discuss your Educational Plan which includes your academic and career goals.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6</a:t>
            </a:fld>
            <a:endParaRPr lang="en-US" dirty="0"/>
          </a:p>
        </p:txBody>
      </p:sp>
    </p:spTree>
    <p:extLst>
      <p:ext uri="{BB962C8B-B14F-4D97-AF65-F5344CB8AC3E}">
        <p14:creationId xmlns:p14="http://schemas.microsoft.com/office/powerpoint/2010/main" val="366921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SCJ Advising Center is an excellent resource for new and current students seeking advising assistance. We highly recommend you visit the SCJ Advising Center website for helpful information on your next steps and degree planning tools. </a:t>
            </a:r>
          </a:p>
          <a:p>
            <a:endParaRPr lang="en-US" dirty="0"/>
          </a:p>
          <a:p>
            <a:r>
              <a:rPr lang="en-US" dirty="0"/>
              <a:t>The SCJ Advising Center and academic advisors periodically send email messages to your Metro State email account; checking email weekly is expected. </a:t>
            </a:r>
          </a:p>
          <a:p>
            <a:endParaRPr lang="en-US" dirty="0"/>
          </a:p>
          <a:p>
            <a:r>
              <a:rPr lang="en-US" dirty="0"/>
              <a:t> You may contact the SCJ Advising Center by phone or email with general questions or for assistance in scheduling an appointment with your advisor.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7</a:t>
            </a:fld>
            <a:endParaRPr lang="en-US" dirty="0"/>
          </a:p>
        </p:txBody>
      </p:sp>
    </p:spTree>
    <p:extLst>
      <p:ext uri="{BB962C8B-B14F-4D97-AF65-F5344CB8AC3E}">
        <p14:creationId xmlns:p14="http://schemas.microsoft.com/office/powerpoint/2010/main" val="358378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facets to the criminal justice system and many ways to work within the system. The SCJ majors will be a good fit for you if you are interested in gaining a broad knowledge of the criminal justice system, are looking to prepare for a new career, or are a practitioner in the field.  </a:t>
            </a:r>
          </a:p>
          <a:p>
            <a:endParaRPr lang="en-US" dirty="0"/>
          </a:p>
          <a:p>
            <a:r>
              <a:rPr lang="en-US" dirty="0"/>
              <a:t>We encourage you to continue to explore career and major options during your first semester at Metro State to solidify your decision. </a:t>
            </a:r>
          </a:p>
          <a:p>
            <a:endParaRPr lang="en-US" dirty="0"/>
          </a:p>
          <a:p>
            <a:r>
              <a:rPr lang="en-US" dirty="0"/>
              <a:t>Working closely with the University Career Center is strongly encouraged.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8</a:t>
            </a:fld>
            <a:endParaRPr lang="en-US" dirty="0"/>
          </a:p>
        </p:txBody>
      </p:sp>
    </p:spTree>
    <p:extLst>
      <p:ext uri="{BB962C8B-B14F-4D97-AF65-F5344CB8AC3E}">
        <p14:creationId xmlns:p14="http://schemas.microsoft.com/office/powerpoint/2010/main" val="333652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complete their degree requirement with a Criminal Justice major will earn a Bachelors of Arts degree. This major is appropriate for you if you are interested in learning and working within the criminal justice system or within systems that intersect with criminal justice issues. </a:t>
            </a:r>
          </a:p>
          <a:p>
            <a:endParaRPr lang="en-US" dirty="0"/>
          </a:p>
          <a:p>
            <a:r>
              <a:rPr lang="en-US" dirty="0"/>
              <a:t>A combination of required courses and elective courses will allow you to explore areas of interest specific to career goals. Students who earn this degree are often interested in careers in corrections, probation, parole, courts, non-profit work, and government agencies. </a:t>
            </a:r>
          </a:p>
          <a:p>
            <a:endParaRPr lang="en-US" dirty="0"/>
          </a:p>
        </p:txBody>
      </p:sp>
      <p:sp>
        <p:nvSpPr>
          <p:cNvPr id="4" name="Slide Number Placeholder 3"/>
          <p:cNvSpPr>
            <a:spLocks noGrp="1"/>
          </p:cNvSpPr>
          <p:nvPr>
            <p:ph type="sldNum" sz="quarter" idx="5"/>
          </p:nvPr>
        </p:nvSpPr>
        <p:spPr/>
        <p:txBody>
          <a:bodyPr/>
          <a:lstStyle/>
          <a:p>
            <a:fld id="{8A19402C-409E-E34E-B42A-4DE1039FE8D8}" type="slidenum">
              <a:rPr lang="en-US" smtClean="0"/>
              <a:t>9</a:t>
            </a:fld>
            <a:endParaRPr lang="en-US" dirty="0"/>
          </a:p>
        </p:txBody>
      </p:sp>
    </p:spTree>
    <p:extLst>
      <p:ext uri="{BB962C8B-B14F-4D97-AF65-F5344CB8AC3E}">
        <p14:creationId xmlns:p14="http://schemas.microsoft.com/office/powerpoint/2010/main" val="3393868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7D9A-BD4E-794A-BCAE-05E79CCFA3F9}"/>
              </a:ext>
            </a:extLst>
          </p:cNvPr>
          <p:cNvSpPr>
            <a:spLocks noGrp="1"/>
          </p:cNvSpPr>
          <p:nvPr>
            <p:ph type="ctrTitle"/>
          </p:nvPr>
        </p:nvSpPr>
        <p:spPr>
          <a:xfrm>
            <a:off x="609598" y="2167833"/>
            <a:ext cx="5486400" cy="1466850"/>
          </a:xfrm>
          <a:prstGeom prst="rect">
            <a:avLst/>
          </a:prstGeom>
        </p:spPr>
        <p:txBody>
          <a:bodyPr anchor="t" anchorCtr="0"/>
          <a:lstStyle>
            <a:lvl1pPr algn="l">
              <a:defRPr sz="4400" b="1" i="0" spc="150" baseline="0">
                <a:solidFill>
                  <a:schemeClr val="accent1"/>
                </a:solidFill>
                <a:latin typeface="Montserrat"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326DD8AB-1063-E745-B279-1D8536A4216E}"/>
              </a:ext>
            </a:extLst>
          </p:cNvPr>
          <p:cNvSpPr>
            <a:spLocks noGrp="1"/>
          </p:cNvSpPr>
          <p:nvPr>
            <p:ph type="subTitle" idx="1"/>
          </p:nvPr>
        </p:nvSpPr>
        <p:spPr>
          <a:xfrm>
            <a:off x="609599" y="3861991"/>
            <a:ext cx="5486399" cy="796500"/>
          </a:xfrm>
          <a:prstGeom prst="rect">
            <a:avLst/>
          </a:prstGeom>
        </p:spPr>
        <p:txBody>
          <a:bodyPr/>
          <a:lstStyle>
            <a:lvl1pPr marL="0" indent="0" algn="l">
              <a:lnSpc>
                <a:spcPct val="150000"/>
              </a:lnSpc>
              <a:buNone/>
              <a:defRPr sz="2400" b="0" i="0" spc="100" baseline="0">
                <a:solidFill>
                  <a:schemeClr val="tx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AE1581-CB3C-0A4F-BD80-0C11FC72FE56}"/>
              </a:ext>
            </a:extLst>
          </p:cNvPr>
          <p:cNvSpPr>
            <a:spLocks noGrp="1"/>
          </p:cNvSpPr>
          <p:nvPr>
            <p:ph type="dt" sz="half" idx="10"/>
          </p:nvPr>
        </p:nvSpPr>
        <p:spPr>
          <a:xfrm>
            <a:off x="609600" y="5108196"/>
            <a:ext cx="1697610" cy="153888"/>
          </a:xfrm>
          <a:prstGeom prst="rect">
            <a:avLst/>
          </a:prstGeom>
        </p:spPr>
        <p:txBody>
          <a:bodyPr wrap="square" lIns="0" tIns="0" rIns="0" bIns="0" anchor="ctr" anchorCtr="0">
            <a:spAutoFit/>
          </a:bodyPr>
          <a:lstStyle>
            <a:lvl1pPr algn="l">
              <a:defRPr sz="1000" b="1" i="0" cap="all" spc="150" baseline="0">
                <a:solidFill>
                  <a:schemeClr val="tx1"/>
                </a:solidFill>
                <a:latin typeface="Montserrat" pitchFamily="2" charset="77"/>
              </a:defRPr>
            </a:lvl1pPr>
          </a:lstStyle>
          <a:p>
            <a:r>
              <a:rPr lang="en-US" dirty="0"/>
              <a:t>DECEMBER 20, 2021</a:t>
            </a:r>
          </a:p>
        </p:txBody>
      </p:sp>
      <p:pic>
        <p:nvPicPr>
          <p:cNvPr id="10" name="Picture 9" descr="Logo&#10;&#10;Description automatically generated">
            <a:extLst>
              <a:ext uri="{FF2B5EF4-FFF2-40B4-BE49-F238E27FC236}">
                <a16:creationId xmlns:a16="http://schemas.microsoft.com/office/drawing/2014/main" id="{FE05AFA6-9153-4747-A097-AB197EA8AB5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6565898" y="1145937"/>
            <a:ext cx="5626100" cy="5712063"/>
          </a:xfrm>
          <a:prstGeom prst="rect">
            <a:avLst/>
          </a:prstGeom>
        </p:spPr>
      </p:pic>
      <p:pic>
        <p:nvPicPr>
          <p:cNvPr id="11" name="Picture 10" descr="Metro State University">
            <a:extLst>
              <a:ext uri="{FF2B5EF4-FFF2-40B4-BE49-F238E27FC236}">
                <a16:creationId xmlns:a16="http://schemas.microsoft.com/office/drawing/2014/main" id="{B283C9E4-9A22-5245-9809-A62B5F144A4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9599" y="838604"/>
            <a:ext cx="5038343" cy="875896"/>
          </a:xfrm>
          <a:prstGeom prst="rect">
            <a:avLst/>
          </a:prstGeom>
        </p:spPr>
      </p:pic>
    </p:spTree>
    <p:extLst>
      <p:ext uri="{BB962C8B-B14F-4D97-AF65-F5344CB8AC3E}">
        <p14:creationId xmlns:p14="http://schemas.microsoft.com/office/powerpoint/2010/main" val="467983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FC10-EEDB-AE46-9546-B1C1360F3777}"/>
              </a:ext>
            </a:extLst>
          </p:cNvPr>
          <p:cNvSpPr>
            <a:spLocks noGrp="1"/>
          </p:cNvSpPr>
          <p:nvPr>
            <p:ph type="title"/>
          </p:nvPr>
        </p:nvSpPr>
        <p:spPr>
          <a:xfrm>
            <a:off x="609600" y="1881500"/>
            <a:ext cx="10515600" cy="1133475"/>
          </a:xfrm>
          <a:prstGeom prst="rect">
            <a:avLst/>
          </a:prstGeom>
        </p:spPr>
        <p:txBody>
          <a:bodyPr anchor="t" anchorCtr="0"/>
          <a:lstStyle>
            <a:lvl1pPr>
              <a:defRPr sz="4800" b="1" i="0">
                <a:latin typeface="Montserrat"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DA11E492-9BB5-B440-A7DD-EBC8AC44DB88}"/>
              </a:ext>
            </a:extLst>
          </p:cNvPr>
          <p:cNvSpPr>
            <a:spLocks noGrp="1"/>
          </p:cNvSpPr>
          <p:nvPr>
            <p:ph type="body" idx="1"/>
          </p:nvPr>
        </p:nvSpPr>
        <p:spPr>
          <a:xfrm>
            <a:off x="609600" y="3014975"/>
            <a:ext cx="10515600" cy="519429"/>
          </a:xfrm>
          <a:prstGeom prst="rect">
            <a:avLst/>
          </a:prstGeom>
        </p:spPr>
        <p:txBody>
          <a:bodyPr/>
          <a:lstStyle>
            <a:lvl1pPr marL="0" indent="0">
              <a:buNone/>
              <a:defRPr sz="2400" b="0" i="0">
                <a:solidFill>
                  <a:schemeClr val="accent1"/>
                </a:solidFill>
                <a:latin typeface="Montserrat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016D9D96-D8C5-7A47-A808-6FCBB3A0263B}"/>
              </a:ext>
              <a:ext uri="{C183D7F6-B498-43B3-948B-1728B52AA6E4}">
                <adec:decorative xmlns:adec="http://schemas.microsoft.com/office/drawing/2017/decorative" val="1"/>
              </a:ext>
            </a:extLst>
          </p:cNvPr>
          <p:cNvGrpSpPr/>
          <p:nvPr userDrawn="1"/>
        </p:nvGrpSpPr>
        <p:grpSpPr>
          <a:xfrm>
            <a:off x="588793" y="1273579"/>
            <a:ext cx="1337978" cy="175165"/>
            <a:chOff x="588793" y="2400340"/>
            <a:chExt cx="1337978" cy="175165"/>
          </a:xfrm>
        </p:grpSpPr>
        <p:sp>
          <p:nvSpPr>
            <p:cNvPr id="10" name="Rectangle 9">
              <a:extLst>
                <a:ext uri="{FF2B5EF4-FFF2-40B4-BE49-F238E27FC236}">
                  <a16:creationId xmlns:a16="http://schemas.microsoft.com/office/drawing/2014/main" id="{CE1A3B23-D3C7-6A42-B57F-75C08E1CCE2E}"/>
                </a:ext>
              </a:extLst>
            </p:cNvPr>
            <p:cNvSpPr/>
            <p:nvPr userDrawn="1"/>
          </p:nvSpPr>
          <p:spPr>
            <a:xfrm rot="5400000">
              <a:off x="1170200" y="1818934"/>
              <a:ext cx="175164" cy="13379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sp>
          <p:nvSpPr>
            <p:cNvPr id="15" name="Rectangle 8">
              <a:extLst>
                <a:ext uri="{FF2B5EF4-FFF2-40B4-BE49-F238E27FC236}">
                  <a16:creationId xmlns:a16="http://schemas.microsoft.com/office/drawing/2014/main" id="{130F71BB-C662-C141-95AF-8661D349F524}"/>
                </a:ext>
              </a:extLst>
            </p:cNvPr>
            <p:cNvSpPr/>
            <p:nvPr userDrawn="1"/>
          </p:nvSpPr>
          <p:spPr>
            <a:xfrm rot="5400000">
              <a:off x="1456144" y="2104876"/>
              <a:ext cx="175164" cy="766091"/>
            </a:xfrm>
            <a:custGeom>
              <a:avLst/>
              <a:gdLst>
                <a:gd name="connsiteX0" fmla="*/ 0 w 228600"/>
                <a:gd name="connsiteY0" fmla="*/ 0 h 999794"/>
                <a:gd name="connsiteX1" fmla="*/ 228600 w 228600"/>
                <a:gd name="connsiteY1" fmla="*/ 0 h 999794"/>
                <a:gd name="connsiteX2" fmla="*/ 228600 w 228600"/>
                <a:gd name="connsiteY2" fmla="*/ 999794 h 999794"/>
                <a:gd name="connsiteX3" fmla="*/ 0 w 228600"/>
                <a:gd name="connsiteY3" fmla="*/ 999794 h 999794"/>
                <a:gd name="connsiteX4" fmla="*/ 0 w 228600"/>
                <a:gd name="connsiteY4" fmla="*/ 0 h 999794"/>
                <a:gd name="connsiteX0" fmla="*/ 0 w 228600"/>
                <a:gd name="connsiteY0" fmla="*/ 0 h 999794"/>
                <a:gd name="connsiteX1" fmla="*/ 228600 w 228600"/>
                <a:gd name="connsiteY1" fmla="*/ 0 h 999794"/>
                <a:gd name="connsiteX2" fmla="*/ 228600 w 228600"/>
                <a:gd name="connsiteY2" fmla="*/ 752144 h 999794"/>
                <a:gd name="connsiteX3" fmla="*/ 0 w 228600"/>
                <a:gd name="connsiteY3" fmla="*/ 999794 h 999794"/>
                <a:gd name="connsiteX4" fmla="*/ 0 w 228600"/>
                <a:gd name="connsiteY4" fmla="*/ 0 h 99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99794">
                  <a:moveTo>
                    <a:pt x="0" y="0"/>
                  </a:moveTo>
                  <a:lnTo>
                    <a:pt x="228600" y="0"/>
                  </a:lnTo>
                  <a:lnTo>
                    <a:pt x="228600" y="752144"/>
                  </a:lnTo>
                  <a:lnTo>
                    <a:pt x="0" y="99979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grpSp>
      <p:pic>
        <p:nvPicPr>
          <p:cNvPr id="6" name="Picture 5" descr="Metro State University">
            <a:extLst>
              <a:ext uri="{FF2B5EF4-FFF2-40B4-BE49-F238E27FC236}">
                <a16:creationId xmlns:a16="http://schemas.microsoft.com/office/drawing/2014/main" id="{ACC1B133-52DB-C249-9ABC-834BD70915A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5051" y="249481"/>
            <a:ext cx="1326981" cy="870087"/>
          </a:xfrm>
          <a:prstGeom prst="rect">
            <a:avLst/>
          </a:prstGeom>
        </p:spPr>
      </p:pic>
    </p:spTree>
    <p:extLst>
      <p:ext uri="{BB962C8B-B14F-4D97-AF65-F5344CB8AC3E}">
        <p14:creationId xmlns:p14="http://schemas.microsoft.com/office/powerpoint/2010/main" val="335883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ansition Slide">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B697D4-C537-6D4A-B9C9-0DB4C2D7BE91}"/>
              </a:ext>
            </a:extLst>
          </p:cNvPr>
          <p:cNvSpPr>
            <a:spLocks noGrp="1"/>
          </p:cNvSpPr>
          <p:nvPr>
            <p:ph type="title" hasCustomPrompt="1"/>
          </p:nvPr>
        </p:nvSpPr>
        <p:spPr>
          <a:xfrm>
            <a:off x="609600" y="1119568"/>
            <a:ext cx="10972800" cy="955963"/>
          </a:xfrm>
          <a:prstGeom prst="rect">
            <a:avLst/>
          </a:prstGeom>
        </p:spPr>
        <p:txBody>
          <a:bodyPr/>
          <a:lstStyle>
            <a:lvl1pPr>
              <a:defRPr sz="4800"/>
            </a:lvl1pPr>
          </a:lstStyle>
          <a:p>
            <a:r>
              <a:rPr lang="en-US"/>
              <a:t>Click to edit master title style</a:t>
            </a:r>
          </a:p>
        </p:txBody>
      </p:sp>
    </p:spTree>
    <p:extLst>
      <p:ext uri="{BB962C8B-B14F-4D97-AF65-F5344CB8AC3E}">
        <p14:creationId xmlns:p14="http://schemas.microsoft.com/office/powerpoint/2010/main" val="256496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B387-F66F-3F49-9EC7-3C39DA38C7B5}"/>
              </a:ext>
            </a:extLst>
          </p:cNvPr>
          <p:cNvSpPr>
            <a:spLocks noGrp="1"/>
          </p:cNvSpPr>
          <p:nvPr>
            <p:ph type="title" hasCustomPrompt="1"/>
          </p:nvPr>
        </p:nvSpPr>
        <p:spPr>
          <a:xfrm>
            <a:off x="609600" y="1119568"/>
            <a:ext cx="10972800" cy="955963"/>
          </a:xfrm>
          <a:prstGeom prst="rect">
            <a:avLst/>
          </a:prstGeom>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6350B812-0726-4748-AC29-BC086D1F196F}"/>
              </a:ext>
            </a:extLst>
          </p:cNvPr>
          <p:cNvSpPr>
            <a:spLocks noGrp="1"/>
          </p:cNvSpPr>
          <p:nvPr>
            <p:ph idx="1" hasCustomPrompt="1"/>
          </p:nvPr>
        </p:nvSpPr>
        <p:spPr>
          <a:xfrm>
            <a:off x="609599" y="2075532"/>
            <a:ext cx="10972799" cy="3076712"/>
          </a:xfrm>
          <a:prstGeom prst="rect">
            <a:avLst/>
          </a:prstGeom>
        </p:spPr>
        <p:txBody>
          <a:bodyPr/>
          <a:lstStyle>
            <a:lvl1pPr>
              <a:lnSpc>
                <a:spcPts val="3040"/>
              </a:lnSpc>
              <a:defRPr sz="2200"/>
            </a:lvl1pPr>
            <a:lvl2pPr marL="458788" indent="-165100">
              <a:tabLst/>
              <a:defRPr sz="2000"/>
            </a:lvl2pPr>
            <a:lvl3pPr marL="514350" indent="0">
              <a:lnSpc>
                <a:spcPts val="3040"/>
              </a:lnSpc>
              <a:buNone/>
              <a:tabLst/>
              <a:defRPr sz="2200"/>
            </a:lvl3pPr>
            <a:lvl4pPr marL="744538" indent="0">
              <a:buNone/>
              <a:tabLst/>
              <a:defRPr sz="1600"/>
            </a:lvl4pPr>
            <a:lvl5pPr marL="974725" indent="0">
              <a:buNone/>
              <a:tabLst/>
              <a:defRPr sz="1400"/>
            </a:lvl5pPr>
          </a:lstStyle>
          <a:p>
            <a:pPr lvl="0"/>
            <a:r>
              <a:rPr lang="en-US"/>
              <a:t>Click to edit Master text styles</a:t>
            </a:r>
          </a:p>
          <a:p>
            <a:pPr lvl="2"/>
            <a:endParaRPr lang="en-US"/>
          </a:p>
        </p:txBody>
      </p:sp>
      <p:pic>
        <p:nvPicPr>
          <p:cNvPr id="7" name="Picture 6" descr="Metro State University">
            <a:extLst>
              <a:ext uri="{FF2B5EF4-FFF2-40B4-BE49-F238E27FC236}">
                <a16:creationId xmlns:a16="http://schemas.microsoft.com/office/drawing/2014/main" id="{72D15AF5-3D6E-F041-8E34-085404E5D65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5051" y="249481"/>
            <a:ext cx="1326981" cy="870087"/>
          </a:xfrm>
          <a:prstGeom prst="rect">
            <a:avLst/>
          </a:prstGeom>
        </p:spPr>
      </p:pic>
    </p:spTree>
    <p:extLst>
      <p:ext uri="{BB962C8B-B14F-4D97-AF65-F5344CB8AC3E}">
        <p14:creationId xmlns:p14="http://schemas.microsoft.com/office/powerpoint/2010/main" val="70700767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Content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49CA573-97B6-8441-ACCC-A358C95F4CFF}"/>
              </a:ext>
            </a:extLst>
          </p:cNvPr>
          <p:cNvSpPr>
            <a:spLocks noGrp="1"/>
          </p:cNvSpPr>
          <p:nvPr>
            <p:ph type="pic" sz="quarter" idx="13"/>
          </p:nvPr>
        </p:nvSpPr>
        <p:spPr>
          <a:xfrm>
            <a:off x="6096000" y="0"/>
            <a:ext cx="5867400" cy="6858000"/>
          </a:xfrm>
          <a:prstGeom prst="rect">
            <a:avLst/>
          </a:prstGeom>
          <a:solidFill>
            <a:schemeClr val="bg2"/>
          </a:solidFill>
        </p:spPr>
        <p:txBody>
          <a:bodyPr wrap="square" anchor="ctr" anchorCtr="1"/>
          <a:lstStyle>
            <a:lvl1pPr marL="0" indent="0">
              <a:buNone/>
              <a:defRPr/>
            </a:lvl1pPr>
          </a:lstStyle>
          <a:p>
            <a:endParaRPr lang="en-US" dirty="0"/>
          </a:p>
        </p:txBody>
      </p:sp>
      <p:sp>
        <p:nvSpPr>
          <p:cNvPr id="12" name="Title 1">
            <a:extLst>
              <a:ext uri="{FF2B5EF4-FFF2-40B4-BE49-F238E27FC236}">
                <a16:creationId xmlns:a16="http://schemas.microsoft.com/office/drawing/2014/main" id="{FD7C8D47-68AA-9840-AED3-6F33D3FFDAD1}"/>
              </a:ext>
            </a:extLst>
          </p:cNvPr>
          <p:cNvSpPr>
            <a:spLocks noGrp="1"/>
          </p:cNvSpPr>
          <p:nvPr>
            <p:ph type="title"/>
          </p:nvPr>
        </p:nvSpPr>
        <p:spPr>
          <a:xfrm>
            <a:off x="609600" y="609600"/>
            <a:ext cx="4876800" cy="952500"/>
          </a:xfrm>
          <a:prstGeom prst="rect">
            <a:avLst/>
          </a:prstGeom>
        </p:spPr>
        <p:txBody>
          <a:bodyPr/>
          <a:lstStyle>
            <a:lvl1pPr>
              <a:defRPr sz="4800" b="1" i="0">
                <a:latin typeface="Montserrat" pitchFamily="2" charset="77"/>
              </a:defRPr>
            </a:lvl1pPr>
          </a:lstStyle>
          <a:p>
            <a:r>
              <a:rPr lang="en-US"/>
              <a:t>Click to edit Master title style</a:t>
            </a:r>
          </a:p>
        </p:txBody>
      </p:sp>
      <p:sp>
        <p:nvSpPr>
          <p:cNvPr id="11" name="Content Placeholder 2">
            <a:extLst>
              <a:ext uri="{FF2B5EF4-FFF2-40B4-BE49-F238E27FC236}">
                <a16:creationId xmlns:a16="http://schemas.microsoft.com/office/drawing/2014/main" id="{728E84A9-ED54-CD45-AB2C-AD7171B578E6}"/>
              </a:ext>
            </a:extLst>
          </p:cNvPr>
          <p:cNvSpPr>
            <a:spLocks noGrp="1"/>
          </p:cNvSpPr>
          <p:nvPr>
            <p:ph idx="1" hasCustomPrompt="1"/>
          </p:nvPr>
        </p:nvSpPr>
        <p:spPr>
          <a:xfrm>
            <a:off x="609600" y="2091344"/>
            <a:ext cx="4876800" cy="3062548"/>
          </a:xfrm>
          <a:prstGeom prst="rect">
            <a:avLst/>
          </a:prstGeom>
        </p:spPr>
        <p:txBody>
          <a:bodyPr/>
          <a:lstStyle>
            <a:lvl1pPr>
              <a:lnSpc>
                <a:spcPts val="3040"/>
              </a:lnSpc>
              <a:defRPr sz="2200"/>
            </a:lvl1pPr>
            <a:lvl2pPr marL="458788" indent="-165100">
              <a:tabLst/>
              <a:defRPr sz="2000"/>
            </a:lvl2pPr>
            <a:lvl3pPr marL="688975" indent="-174625">
              <a:tabLst/>
              <a:defRPr sz="1800"/>
            </a:lvl3pPr>
            <a:lvl4pPr marL="919163" indent="-174625">
              <a:tabLst/>
              <a:defRPr sz="1600"/>
            </a:lvl4pPr>
            <a:lvl5pPr marL="1149350" indent="-174625">
              <a:tabLst/>
              <a:defRPr sz="1400"/>
            </a:lvl5pPr>
          </a:lstStyle>
          <a:p>
            <a:pPr lvl="0"/>
            <a:r>
              <a:rPr lang="en-US"/>
              <a:t>Click to edit Master text styles</a:t>
            </a:r>
          </a:p>
        </p:txBody>
      </p:sp>
      <p:sp>
        <p:nvSpPr>
          <p:cNvPr id="13" name="Rectangle 12">
            <a:extLst>
              <a:ext uri="{FF2B5EF4-FFF2-40B4-BE49-F238E27FC236}">
                <a16:creationId xmlns:a16="http://schemas.microsoft.com/office/drawing/2014/main" id="{F712A86E-3D53-BE4F-80DE-98C520816837}"/>
              </a:ext>
              <a:ext uri="{C183D7F6-B498-43B3-948B-1728B52AA6E4}">
                <adec:decorative xmlns:adec="http://schemas.microsoft.com/office/drawing/2017/decorative" val="1"/>
              </a:ext>
            </a:extLst>
          </p:cNvPr>
          <p:cNvSpPr/>
          <p:nvPr/>
        </p:nvSpPr>
        <p:spPr>
          <a:xfrm rot="10800000">
            <a:off x="11963400" y="-3"/>
            <a:ext cx="228600"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sp>
        <p:nvSpPr>
          <p:cNvPr id="14" name="Rectangle 8">
            <a:extLst>
              <a:ext uri="{FF2B5EF4-FFF2-40B4-BE49-F238E27FC236}">
                <a16:creationId xmlns:a16="http://schemas.microsoft.com/office/drawing/2014/main" id="{8A407743-09FE-6444-A0B0-B08DE099D407}"/>
              </a:ext>
            </a:extLst>
          </p:cNvPr>
          <p:cNvSpPr/>
          <p:nvPr/>
        </p:nvSpPr>
        <p:spPr>
          <a:xfrm rot="10800000">
            <a:off x="11963400" y="2596584"/>
            <a:ext cx="228599" cy="999792"/>
          </a:xfrm>
          <a:custGeom>
            <a:avLst/>
            <a:gdLst>
              <a:gd name="connsiteX0" fmla="*/ 0 w 228600"/>
              <a:gd name="connsiteY0" fmla="*/ 0 h 999794"/>
              <a:gd name="connsiteX1" fmla="*/ 228600 w 228600"/>
              <a:gd name="connsiteY1" fmla="*/ 0 h 999794"/>
              <a:gd name="connsiteX2" fmla="*/ 228600 w 228600"/>
              <a:gd name="connsiteY2" fmla="*/ 999794 h 999794"/>
              <a:gd name="connsiteX3" fmla="*/ 0 w 228600"/>
              <a:gd name="connsiteY3" fmla="*/ 999794 h 999794"/>
              <a:gd name="connsiteX4" fmla="*/ 0 w 228600"/>
              <a:gd name="connsiteY4" fmla="*/ 0 h 999794"/>
              <a:gd name="connsiteX0" fmla="*/ 0 w 228600"/>
              <a:gd name="connsiteY0" fmla="*/ 0 h 999794"/>
              <a:gd name="connsiteX1" fmla="*/ 228600 w 228600"/>
              <a:gd name="connsiteY1" fmla="*/ 0 h 999794"/>
              <a:gd name="connsiteX2" fmla="*/ 228600 w 228600"/>
              <a:gd name="connsiteY2" fmla="*/ 752144 h 999794"/>
              <a:gd name="connsiteX3" fmla="*/ 0 w 228600"/>
              <a:gd name="connsiteY3" fmla="*/ 999794 h 999794"/>
              <a:gd name="connsiteX4" fmla="*/ 0 w 228600"/>
              <a:gd name="connsiteY4" fmla="*/ 0 h 99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99794">
                <a:moveTo>
                  <a:pt x="0" y="0"/>
                </a:moveTo>
                <a:lnTo>
                  <a:pt x="228600" y="0"/>
                </a:lnTo>
                <a:lnTo>
                  <a:pt x="228600" y="752144"/>
                </a:lnTo>
                <a:lnTo>
                  <a:pt x="0" y="999794"/>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sp>
        <p:nvSpPr>
          <p:cNvPr id="15" name="Rectangle 14">
            <a:extLst>
              <a:ext uri="{FF2B5EF4-FFF2-40B4-BE49-F238E27FC236}">
                <a16:creationId xmlns:a16="http://schemas.microsoft.com/office/drawing/2014/main" id="{29D4FB76-A8C5-CA40-B160-9F2076C350F4}"/>
              </a:ext>
              <a:ext uri="{C183D7F6-B498-43B3-948B-1728B52AA6E4}">
                <adec:decorative xmlns:adec="http://schemas.microsoft.com/office/drawing/2017/decorative" val="1"/>
              </a:ext>
            </a:extLst>
          </p:cNvPr>
          <p:cNvSpPr/>
          <p:nvPr userDrawn="1"/>
        </p:nvSpPr>
        <p:spPr>
          <a:xfrm rot="10800000">
            <a:off x="11963399" y="3374728"/>
            <a:ext cx="228600" cy="3483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pitchFamily="2" charset="77"/>
            </a:endParaRPr>
          </a:p>
        </p:txBody>
      </p:sp>
    </p:spTree>
    <p:extLst>
      <p:ext uri="{BB962C8B-B14F-4D97-AF65-F5344CB8AC3E}">
        <p14:creationId xmlns:p14="http://schemas.microsoft.com/office/powerpoint/2010/main" val="37265935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3" descr="Metro State University">
            <a:extLst>
              <a:ext uri="{FF2B5EF4-FFF2-40B4-BE49-F238E27FC236}">
                <a16:creationId xmlns:a16="http://schemas.microsoft.com/office/drawing/2014/main" id="{094ACAB6-E251-284C-82A2-2463FE1D6AC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5051" y="249481"/>
            <a:ext cx="1326981" cy="870087"/>
          </a:xfrm>
          <a:prstGeom prst="rect">
            <a:avLst/>
          </a:prstGeom>
        </p:spPr>
      </p:pic>
      <p:sp>
        <p:nvSpPr>
          <p:cNvPr id="5" name="Title 1">
            <a:extLst>
              <a:ext uri="{FF2B5EF4-FFF2-40B4-BE49-F238E27FC236}">
                <a16:creationId xmlns:a16="http://schemas.microsoft.com/office/drawing/2014/main" id="{E10189C6-37FC-1244-B5E7-E32C486BA841}"/>
              </a:ext>
            </a:extLst>
          </p:cNvPr>
          <p:cNvSpPr>
            <a:spLocks noGrp="1"/>
          </p:cNvSpPr>
          <p:nvPr>
            <p:ph type="title" hasCustomPrompt="1"/>
          </p:nvPr>
        </p:nvSpPr>
        <p:spPr>
          <a:xfrm>
            <a:off x="609600" y="1119568"/>
            <a:ext cx="10972800" cy="955963"/>
          </a:xfrm>
          <a:prstGeom prst="rect">
            <a:avLst/>
          </a:prstGeom>
        </p:spPr>
        <p:txBody>
          <a:bodyPr/>
          <a:lstStyle>
            <a:lvl1pPr>
              <a:defRPr sz="4800" b="1" i="0">
                <a:latin typeface="Montserrat" pitchFamily="2" charset="77"/>
              </a:defRPr>
            </a:lvl1pPr>
          </a:lstStyle>
          <a:p>
            <a:r>
              <a:rPr lang="en-US"/>
              <a:t>Click to edit master title style</a:t>
            </a:r>
          </a:p>
        </p:txBody>
      </p:sp>
    </p:spTree>
    <p:extLst>
      <p:ext uri="{BB962C8B-B14F-4D97-AF65-F5344CB8AC3E}">
        <p14:creationId xmlns:p14="http://schemas.microsoft.com/office/powerpoint/2010/main" val="318375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arge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F6723B-5CDF-9A4F-B465-63362E53592A}"/>
              </a:ext>
            </a:extLst>
          </p:cNvPr>
          <p:cNvSpPr>
            <a:spLocks noGrp="1"/>
          </p:cNvSpPr>
          <p:nvPr>
            <p:ph type="title"/>
          </p:nvPr>
        </p:nvSpPr>
        <p:spPr>
          <a:xfrm>
            <a:off x="609600" y="609600"/>
            <a:ext cx="10972800" cy="4556166"/>
          </a:xfrm>
          <a:prstGeom prst="rect">
            <a:avLst/>
          </a:prstGeom>
        </p:spPr>
        <p:txBody>
          <a:bodyPr anchor="ctr" anchorCtr="1"/>
          <a:lstStyle>
            <a:lvl1pPr algn="ctr">
              <a:defRPr sz="4400" b="1" i="0">
                <a:latin typeface="Montserrat" pitchFamily="2" charset="77"/>
              </a:defRPr>
            </a:lvl1pPr>
          </a:lstStyle>
          <a:p>
            <a:r>
              <a:rPr lang="en-US"/>
              <a:t>Click to edit Master title style</a:t>
            </a:r>
          </a:p>
        </p:txBody>
      </p:sp>
    </p:spTree>
    <p:extLst>
      <p:ext uri="{BB962C8B-B14F-4D97-AF65-F5344CB8AC3E}">
        <p14:creationId xmlns:p14="http://schemas.microsoft.com/office/powerpoint/2010/main" val="226628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B9F63-2AE7-A740-B07D-915B0CC30FDC}"/>
              </a:ext>
            </a:extLst>
          </p:cNvPr>
          <p:cNvSpPr txBox="1"/>
          <p:nvPr userDrawn="1"/>
        </p:nvSpPr>
        <p:spPr>
          <a:xfrm>
            <a:off x="3526971" y="1219200"/>
            <a:ext cx="184731" cy="369332"/>
          </a:xfrm>
          <a:prstGeom prst="rect">
            <a:avLst/>
          </a:prstGeom>
          <a:noFill/>
        </p:spPr>
        <p:txBody>
          <a:bodyPr wrap="none" rtlCol="0">
            <a:spAutoFit/>
          </a:bodyPr>
          <a:lstStyle/>
          <a:p>
            <a:endParaRPr lang="en-US" b="0" i="0" dirty="0">
              <a:latin typeface="Montserrat" pitchFamily="2" charset="77"/>
            </a:endParaRPr>
          </a:p>
        </p:txBody>
      </p:sp>
    </p:spTree>
    <p:extLst>
      <p:ext uri="{BB962C8B-B14F-4D97-AF65-F5344CB8AC3E}">
        <p14:creationId xmlns:p14="http://schemas.microsoft.com/office/powerpoint/2010/main" val="112738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FC10-EEDB-AE46-9546-B1C1360F3777}"/>
              </a:ext>
            </a:extLst>
          </p:cNvPr>
          <p:cNvSpPr>
            <a:spLocks noGrp="1"/>
          </p:cNvSpPr>
          <p:nvPr>
            <p:ph type="title"/>
          </p:nvPr>
        </p:nvSpPr>
        <p:spPr>
          <a:xfrm>
            <a:off x="609600" y="1734107"/>
            <a:ext cx="10515600" cy="1133475"/>
          </a:xfrm>
          <a:prstGeom prst="rect">
            <a:avLst/>
          </a:prstGeom>
        </p:spPr>
        <p:txBody>
          <a:bodyPr anchor="ctr" anchorCtr="0"/>
          <a:lstStyle>
            <a:lvl1pPr algn="ctr">
              <a:defRPr sz="4800" b="1" i="0">
                <a:solidFill>
                  <a:schemeClr val="accent1"/>
                </a:solidFill>
                <a:latin typeface="Montserrat"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DA11E492-9BB5-B440-A7DD-EBC8AC44DB88}"/>
              </a:ext>
            </a:extLst>
          </p:cNvPr>
          <p:cNvSpPr>
            <a:spLocks noGrp="1"/>
          </p:cNvSpPr>
          <p:nvPr>
            <p:ph type="body" idx="1"/>
          </p:nvPr>
        </p:nvSpPr>
        <p:spPr>
          <a:xfrm>
            <a:off x="609600" y="3210642"/>
            <a:ext cx="5486400" cy="1909602"/>
          </a:xfrm>
          <a:prstGeom prst="rect">
            <a:avLst/>
          </a:prstGeom>
        </p:spPr>
        <p:txBody>
          <a:bodyPr anchor="b" anchorCtr="0"/>
          <a:lstStyle>
            <a:lvl1pPr marL="0" indent="0">
              <a:spcBef>
                <a:spcPts val="0"/>
              </a:spcBef>
              <a:spcAft>
                <a:spcPts val="300"/>
              </a:spcAft>
              <a:buNone/>
              <a:defRPr sz="1200" b="0" i="0">
                <a:solidFill>
                  <a:schemeClr val="tx1"/>
                </a:solidFill>
                <a:latin typeface="Montserrat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Metro State University">
            <a:extLst>
              <a:ext uri="{FF2B5EF4-FFF2-40B4-BE49-F238E27FC236}">
                <a16:creationId xmlns:a16="http://schemas.microsoft.com/office/drawing/2014/main" id="{A4C4FE51-E9E1-614D-8DF0-A984CF6F83A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605051" y="249481"/>
            <a:ext cx="1326981" cy="870087"/>
          </a:xfrm>
          <a:prstGeom prst="rect">
            <a:avLst/>
          </a:prstGeom>
        </p:spPr>
      </p:pic>
    </p:spTree>
    <p:extLst>
      <p:ext uri="{BB962C8B-B14F-4D97-AF65-F5344CB8AC3E}">
        <p14:creationId xmlns:p14="http://schemas.microsoft.com/office/powerpoint/2010/main" val="418674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2475F-1990-344F-863A-ED9B43FAB3C5}"/>
              </a:ext>
            </a:extLst>
          </p:cNvPr>
          <p:cNvSpPr>
            <a:spLocks noGrp="1"/>
          </p:cNvSpPr>
          <p:nvPr>
            <p:ph type="title"/>
          </p:nvPr>
        </p:nvSpPr>
        <p:spPr>
          <a:xfrm>
            <a:off x="609600" y="609600"/>
            <a:ext cx="10972800" cy="107141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D1E075B-9914-3C4B-961A-E19923D66A2A}"/>
              </a:ext>
            </a:extLst>
          </p:cNvPr>
          <p:cNvSpPr>
            <a:spLocks noGrp="1"/>
          </p:cNvSpPr>
          <p:nvPr>
            <p:ph type="body" idx="1"/>
          </p:nvPr>
        </p:nvSpPr>
        <p:spPr>
          <a:xfrm>
            <a:off x="609599" y="1681018"/>
            <a:ext cx="10972799" cy="347122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1143605"/>
      </p:ext>
    </p:extLst>
  </p:cSld>
  <p:clrMap bg1="lt1" tx1="dk1" bg2="lt2" tx2="dk2" accent1="accent1" accent2="accent2" accent3="accent3" accent4="accent4" accent5="accent5" accent6="accent6" hlink="hlink" folHlink="folHlink"/>
  <p:sldLayoutIdLst>
    <p:sldLayoutId id="2147483667" r:id="rId1"/>
    <p:sldLayoutId id="2147483651" r:id="rId2"/>
    <p:sldLayoutId id="2147483662" r:id="rId3"/>
    <p:sldLayoutId id="2147483650" r:id="rId4"/>
    <p:sldLayoutId id="2147483652" r:id="rId5"/>
    <p:sldLayoutId id="2147483663" r:id="rId6"/>
    <p:sldLayoutId id="2147483654" r:id="rId7"/>
    <p:sldLayoutId id="2147483655" r:id="rId8"/>
    <p:sldLayoutId id="2147483664" r:id="rId9"/>
  </p:sldLayoutIdLst>
  <p:hf hdr="0" ftr="0"/>
  <p:txStyles>
    <p:titleStyle>
      <a:lvl1pPr algn="l" defTabSz="914400" rtl="0" eaLnBrk="1" latinLnBrk="0" hangingPunct="1">
        <a:lnSpc>
          <a:spcPct val="90000"/>
        </a:lnSpc>
        <a:spcBef>
          <a:spcPct val="0"/>
        </a:spcBef>
        <a:buNone/>
        <a:defRPr sz="4800" b="1"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b="0" i="0" kern="1200">
          <a:solidFill>
            <a:schemeClr val="tx1"/>
          </a:solidFill>
          <a:latin typeface="Montserrat" pitchFamily="2" charset="77"/>
          <a:ea typeface="+mn-ea"/>
          <a:cs typeface="+mn-cs"/>
        </a:defRPr>
      </a:lvl1pPr>
      <a:lvl2pPr marL="579438" indent="-230188" algn="l" defTabSz="914400" rtl="0" eaLnBrk="1" latinLnBrk="0" hangingPunct="1">
        <a:lnSpc>
          <a:spcPct val="90000"/>
        </a:lnSpc>
        <a:spcBef>
          <a:spcPts val="500"/>
        </a:spcBef>
        <a:buFont typeface="Arial" panose="020B0604020202020204" pitchFamily="34" charset="0"/>
        <a:buChar char="•"/>
        <a:tabLst/>
        <a:defRPr sz="2200" b="0" i="0" kern="1200">
          <a:solidFill>
            <a:schemeClr val="tx1"/>
          </a:solidFill>
          <a:latin typeface="Montserrat" pitchFamily="2" charset="77"/>
          <a:ea typeface="+mn-ea"/>
          <a:cs typeface="+mn-cs"/>
        </a:defRPr>
      </a:lvl2pPr>
      <a:lvl3pPr marL="863600" indent="-174625"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Montserrat" pitchFamily="2" charset="77"/>
          <a:ea typeface="+mn-ea"/>
          <a:cs typeface="+mn-cs"/>
        </a:defRPr>
      </a:lvl3pPr>
      <a:lvl4pPr marL="1204913" indent="-174625"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Montserrat" pitchFamily="2" charset="77"/>
          <a:ea typeface="+mn-ea"/>
          <a:cs typeface="+mn-cs"/>
        </a:defRPr>
      </a:lvl4pPr>
      <a:lvl5pPr marL="1490663" indent="-176213"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44" userDrawn="1">
          <p15:clr>
            <a:srgbClr val="F26B43"/>
          </p15:clr>
        </p15:guide>
        <p15:guide id="4" pos="7536" userDrawn="1">
          <p15:clr>
            <a:srgbClr val="F26B43"/>
          </p15:clr>
        </p15:guide>
        <p15:guide id="5" orient="horz" pos="144" userDrawn="1">
          <p15:clr>
            <a:srgbClr val="F26B43"/>
          </p15:clr>
        </p15:guide>
        <p15:guide id="6" orient="horz" pos="4176" userDrawn="1">
          <p15:clr>
            <a:srgbClr val="F26B43"/>
          </p15:clr>
        </p15:guide>
        <p15:guide id="7" pos="384" userDrawn="1">
          <p15:clr>
            <a:srgbClr val="F26B43"/>
          </p15:clr>
        </p15:guide>
        <p15:guide id="8" pos="7296" userDrawn="1">
          <p15:clr>
            <a:srgbClr val="F26B43"/>
          </p15:clr>
        </p15:guide>
        <p15:guide id="9" orient="horz" pos="744" userDrawn="1">
          <p15:clr>
            <a:srgbClr val="F26B43"/>
          </p15:clr>
        </p15:guide>
        <p15:guide id="10" orient="horz" pos="3936" userDrawn="1">
          <p15:clr>
            <a:srgbClr val="F26B43"/>
          </p15:clr>
        </p15:guide>
        <p15:guide id="11" pos="3456" userDrawn="1">
          <p15:clr>
            <a:srgbClr val="F26B43"/>
          </p15:clr>
        </p15:guide>
        <p15:guide id="12" orient="horz" pos="984" userDrawn="1">
          <p15:clr>
            <a:srgbClr val="F26B43"/>
          </p15:clr>
        </p15:guide>
        <p15:guide id="13" orient="horz" pos="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mn.gov/post/"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mn.gov/pos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trostate.edu/academic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trostate.edu/calendar/pre-major-advising-workshop-paw"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metrostate.edu/academics/community-studies/school-of-criminology-and-criminal-justice/advising" TargetMode="Externa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trostate.edu/apply/path/pathways/criminal-justic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www.transferology.com/" TargetMode="External"/><Relationship Id="rId4" Type="http://schemas.openxmlformats.org/officeDocument/2006/relationships/hyperlink" Target="https://www.metrostate.edu/apply/path/pathways/law-enforcemen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mary.schobermartin@metrostate.ed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mailto:cynthia.olson@metrostate.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Criminology.Advising@metrostate.edu"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metrostate.edu/academics/community-studies/school-of-criminology-and-criminal-justice/advis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5D69-477A-7440-9854-52D04B4B1B11}"/>
              </a:ext>
            </a:extLst>
          </p:cNvPr>
          <p:cNvSpPr>
            <a:spLocks noGrp="1"/>
          </p:cNvSpPr>
          <p:nvPr>
            <p:ph type="ctrTitle"/>
          </p:nvPr>
        </p:nvSpPr>
        <p:spPr>
          <a:xfrm>
            <a:off x="609600" y="2075066"/>
            <a:ext cx="6954982" cy="1353934"/>
          </a:xfrm>
        </p:spPr>
        <p:txBody>
          <a:bodyPr/>
          <a:lstStyle/>
          <a:p>
            <a:r>
              <a:rPr lang="en-US" sz="3600" dirty="0"/>
              <a:t>School of Criminology</a:t>
            </a:r>
            <a:br>
              <a:rPr lang="en-US" sz="3600" dirty="0"/>
            </a:br>
            <a:r>
              <a:rPr lang="en-US" sz="3600" dirty="0"/>
              <a:t>and Criminal Justice (SCJ)</a:t>
            </a:r>
          </a:p>
        </p:txBody>
      </p:sp>
      <p:sp>
        <p:nvSpPr>
          <p:cNvPr id="3" name="Subtitle 2">
            <a:extLst>
              <a:ext uri="{FF2B5EF4-FFF2-40B4-BE49-F238E27FC236}">
                <a16:creationId xmlns:a16="http://schemas.microsoft.com/office/drawing/2014/main" id="{E3A0CCCD-4954-1F42-BFA3-D66752BA38AC}"/>
              </a:ext>
            </a:extLst>
          </p:cNvPr>
          <p:cNvSpPr>
            <a:spLocks noGrp="1"/>
          </p:cNvSpPr>
          <p:nvPr>
            <p:ph type="subTitle" idx="1"/>
          </p:nvPr>
        </p:nvSpPr>
        <p:spPr>
          <a:xfrm>
            <a:off x="609600" y="3025833"/>
            <a:ext cx="5957455" cy="2876203"/>
          </a:xfrm>
        </p:spPr>
        <p:txBody>
          <a:bodyPr/>
          <a:lstStyle/>
          <a:p>
            <a:pPr>
              <a:lnSpc>
                <a:spcPct val="100000"/>
              </a:lnSpc>
            </a:pPr>
            <a:r>
              <a:rPr lang="en-US" dirty="0"/>
              <a:t>Online New Student Orientation</a:t>
            </a:r>
          </a:p>
          <a:p>
            <a:pPr>
              <a:lnSpc>
                <a:spcPct val="100000"/>
              </a:lnSpc>
            </a:pPr>
            <a:r>
              <a:rPr lang="en-US" dirty="0"/>
              <a:t>Program Information Meeting</a:t>
            </a:r>
          </a:p>
          <a:p>
            <a:pPr>
              <a:lnSpc>
                <a:spcPct val="100000"/>
              </a:lnSpc>
            </a:pPr>
            <a:endParaRPr lang="en-US" dirty="0"/>
          </a:p>
          <a:p>
            <a:pPr>
              <a:lnSpc>
                <a:spcPct val="100000"/>
              </a:lnSpc>
            </a:pPr>
            <a:r>
              <a:rPr lang="en-US" dirty="0"/>
              <a:t>Please review the notes for each slide as you move through this information.</a:t>
            </a:r>
          </a:p>
          <a:p>
            <a:endParaRPr lang="en-US" sz="1200" dirty="0"/>
          </a:p>
        </p:txBody>
      </p:sp>
    </p:spTree>
    <p:extLst>
      <p:ext uri="{BB962C8B-B14F-4D97-AF65-F5344CB8AC3E}">
        <p14:creationId xmlns:p14="http://schemas.microsoft.com/office/powerpoint/2010/main" val="2755659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a:xfrm>
            <a:off x="609599" y="733347"/>
            <a:ext cx="10462955" cy="1192555"/>
          </a:xfrm>
        </p:spPr>
        <p:txBody>
          <a:bodyPr/>
          <a:lstStyle/>
          <a:p>
            <a:r>
              <a:rPr lang="en-US" sz="3600" dirty="0"/>
              <a:t>Criminal Justice Major </a:t>
            </a:r>
            <a:r>
              <a:rPr lang="en-US" sz="2000" dirty="0"/>
              <a:t>with</a:t>
            </a:r>
            <a:r>
              <a:rPr lang="en-US" sz="3200" dirty="0"/>
              <a:t> </a:t>
            </a:r>
            <a:r>
              <a:rPr lang="en-US" sz="3600" dirty="0"/>
              <a:t>Police Studies Certificate </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599" y="1925902"/>
            <a:ext cx="10972799" cy="4524773"/>
          </a:xfrm>
        </p:spPr>
        <p:txBody>
          <a:bodyPr/>
          <a:lstStyle/>
          <a:p>
            <a:pPr marL="0" indent="0">
              <a:spcBef>
                <a:spcPts val="600"/>
              </a:spcBef>
              <a:buNone/>
            </a:pPr>
            <a:r>
              <a:rPr lang="en-US" dirty="0"/>
              <a:t>Bachelors of Arts (BA) and a certificate</a:t>
            </a:r>
            <a:br>
              <a:rPr lang="en-US" dirty="0"/>
            </a:br>
            <a:r>
              <a:rPr lang="en-US" dirty="0"/>
              <a:t>The </a:t>
            </a:r>
            <a:r>
              <a:rPr lang="en-US" b="1" dirty="0"/>
              <a:t>Criminal Justice BA with Police Studies Certificate </a:t>
            </a:r>
            <a:r>
              <a:rPr lang="en-US" dirty="0"/>
              <a:t>is a </a:t>
            </a:r>
            <a:r>
              <a:rPr lang="en-US" b="1" dirty="0"/>
              <a:t>Minnesota Board of Peace Officer Standards and Training </a:t>
            </a:r>
            <a:r>
              <a:rPr lang="en-US" dirty="0"/>
              <a:t>(POST Board) certified Professional Peace Officer Education (PPOE) program for students interested in becoming police officers. </a:t>
            </a:r>
          </a:p>
          <a:p>
            <a:pPr marL="0" indent="0">
              <a:spcBef>
                <a:spcPts val="600"/>
              </a:spcBef>
              <a:buNone/>
            </a:pPr>
            <a:r>
              <a:rPr lang="en-US" dirty="0"/>
              <a:t>Leads to careers in areas such as: </a:t>
            </a:r>
          </a:p>
          <a:p>
            <a:pPr marL="628650" lvl="2" indent="-342900">
              <a:spcBef>
                <a:spcPts val="600"/>
              </a:spcBef>
              <a:buFont typeface="Wingdings" panose="05000000000000000000" pitchFamily="2" charset="2"/>
              <a:buChar char="§"/>
            </a:pPr>
            <a:r>
              <a:rPr lang="en-US" dirty="0"/>
              <a:t>Local, county, state law enforcement </a:t>
            </a:r>
          </a:p>
          <a:p>
            <a:pPr marL="628650" lvl="2" indent="-342900">
              <a:spcBef>
                <a:spcPts val="600"/>
              </a:spcBef>
              <a:buFont typeface="Wingdings" panose="05000000000000000000" pitchFamily="2" charset="2"/>
              <a:buChar char="§"/>
            </a:pPr>
            <a:r>
              <a:rPr lang="en-US" dirty="0"/>
              <a:t>Federal law enforcement </a:t>
            </a:r>
          </a:p>
          <a:p>
            <a:pPr marL="628650" lvl="2" indent="-342900">
              <a:spcBef>
                <a:spcPts val="600"/>
              </a:spcBef>
              <a:buFont typeface="Wingdings" panose="05000000000000000000" pitchFamily="2" charset="2"/>
              <a:buChar char="§"/>
            </a:pPr>
            <a:r>
              <a:rPr lang="en-US" dirty="0"/>
              <a:t>Corrections</a:t>
            </a:r>
          </a:p>
          <a:p>
            <a:pPr marL="628650" lvl="2" indent="-342900">
              <a:spcBef>
                <a:spcPts val="600"/>
              </a:spcBef>
              <a:buFont typeface="Wingdings" panose="05000000000000000000" pitchFamily="2" charset="2"/>
              <a:buChar char="§"/>
            </a:pPr>
            <a:r>
              <a:rPr lang="en-US" dirty="0"/>
              <a:t>Government agencies</a:t>
            </a:r>
          </a:p>
          <a:p>
            <a:pPr marL="628650" lvl="2" indent="-342900">
              <a:spcBef>
                <a:spcPts val="600"/>
              </a:spcBef>
              <a:buFont typeface="Wingdings" panose="05000000000000000000" pitchFamily="2" charset="2"/>
              <a:buChar char="§"/>
            </a:pPr>
            <a:r>
              <a:rPr lang="en-US" dirty="0"/>
              <a:t>See also Criminal Justice major career areas</a:t>
            </a:r>
          </a:p>
        </p:txBody>
      </p:sp>
    </p:spTree>
    <p:extLst>
      <p:ext uri="{BB962C8B-B14F-4D97-AF65-F5344CB8AC3E}">
        <p14:creationId xmlns:p14="http://schemas.microsoft.com/office/powerpoint/2010/main" val="140375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a:xfrm>
            <a:off x="609600" y="641586"/>
            <a:ext cx="10972800" cy="955963"/>
          </a:xfrm>
        </p:spPr>
        <p:txBody>
          <a:bodyPr/>
          <a:lstStyle/>
          <a:p>
            <a:r>
              <a:rPr lang="en-US" sz="4000" dirty="0"/>
              <a:t>Minnesota Board of Peace Officer Standards and Training</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600" y="1961803"/>
            <a:ext cx="8135389" cy="4422372"/>
          </a:xfrm>
        </p:spPr>
        <p:txBody>
          <a:bodyPr/>
          <a:lstStyle/>
          <a:p>
            <a:pPr marL="0" indent="0">
              <a:buNone/>
            </a:pPr>
            <a:r>
              <a:rPr lang="en-US" b="1" dirty="0"/>
              <a:t>MN POST Board</a:t>
            </a:r>
          </a:p>
          <a:p>
            <a:pPr marL="0" indent="0">
              <a:buNone/>
            </a:pPr>
            <a:r>
              <a:rPr lang="en-US" dirty="0"/>
              <a:t>Students looking to complete the curriculum leading to eligibility for hire as a peace officer in MN please know: </a:t>
            </a:r>
          </a:p>
          <a:p>
            <a:pPr>
              <a:buFont typeface="Wingdings" panose="05000000000000000000" pitchFamily="2" charset="2"/>
              <a:buChar char="§"/>
            </a:pPr>
            <a:r>
              <a:rPr lang="en-US" dirty="0"/>
              <a:t>Metro State is an approved PPOE by the State of MN POST Board (</a:t>
            </a:r>
            <a:r>
              <a:rPr lang="en-US" dirty="0">
                <a:hlinkClick r:id="rId3"/>
              </a:rPr>
              <a:t>https://mn.gov/post/</a:t>
            </a:r>
            <a:r>
              <a:rPr lang="en-US" dirty="0"/>
              <a:t>)</a:t>
            </a:r>
          </a:p>
          <a:p>
            <a:pPr>
              <a:buFont typeface="Wingdings" panose="05000000000000000000" pitchFamily="2" charset="2"/>
              <a:buChar char="§"/>
            </a:pPr>
            <a:r>
              <a:rPr lang="en-US" dirty="0"/>
              <a:t>Minimum Standards are available on the POST Board website and are essential to review and confirm eligibility </a:t>
            </a:r>
          </a:p>
          <a:p>
            <a:pPr>
              <a:buFont typeface="Wingdings" panose="05000000000000000000" pitchFamily="2" charset="2"/>
              <a:buChar char="§"/>
            </a:pPr>
            <a:r>
              <a:rPr lang="en-US" dirty="0"/>
              <a:t>Request a Police Studies Pre-application packet from our SCJ Advising Center</a:t>
            </a:r>
          </a:p>
          <a:p>
            <a:pPr marL="0" indent="0">
              <a:buNone/>
            </a:pPr>
            <a:endParaRPr lang="en-US" dirty="0"/>
          </a:p>
        </p:txBody>
      </p:sp>
      <p:pic>
        <p:nvPicPr>
          <p:cNvPr id="4" name="Picture 3">
            <a:extLst>
              <a:ext uri="{FF2B5EF4-FFF2-40B4-BE49-F238E27FC236}">
                <a16:creationId xmlns:a16="http://schemas.microsoft.com/office/drawing/2014/main" id="{5870CB81-D071-4D72-9D4C-81E6D95AB254}"/>
              </a:ext>
            </a:extLst>
          </p:cNvPr>
          <p:cNvPicPr>
            <a:picLocks noChangeAspect="1"/>
          </p:cNvPicPr>
          <p:nvPr/>
        </p:nvPicPr>
        <p:blipFill>
          <a:blip r:embed="rId4"/>
          <a:stretch>
            <a:fillRect/>
          </a:stretch>
        </p:blipFill>
        <p:spPr>
          <a:xfrm>
            <a:off x="8565046" y="2626141"/>
            <a:ext cx="3416365" cy="2907950"/>
          </a:xfrm>
          <a:prstGeom prst="rect">
            <a:avLst/>
          </a:prstGeom>
        </p:spPr>
      </p:pic>
    </p:spTree>
    <p:extLst>
      <p:ext uri="{BB962C8B-B14F-4D97-AF65-F5344CB8AC3E}">
        <p14:creationId xmlns:p14="http://schemas.microsoft.com/office/powerpoint/2010/main" val="96443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a:xfrm>
            <a:off x="609600" y="1323909"/>
            <a:ext cx="10972800" cy="955963"/>
          </a:xfrm>
        </p:spPr>
        <p:txBody>
          <a:bodyPr/>
          <a:lstStyle/>
          <a:p>
            <a:r>
              <a:rPr lang="en-US" sz="4000" dirty="0"/>
              <a:t>Police Science Major</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600" y="2293972"/>
            <a:ext cx="7470371" cy="3572288"/>
          </a:xfrm>
        </p:spPr>
        <p:txBody>
          <a:bodyPr/>
          <a:lstStyle/>
          <a:p>
            <a:pPr>
              <a:buFont typeface="Wingdings" panose="05000000000000000000" pitchFamily="2" charset="2"/>
              <a:buChar char="§"/>
            </a:pPr>
            <a:r>
              <a:rPr lang="en-US" sz="2400" dirty="0"/>
              <a:t>Bachelor of Science (BS) </a:t>
            </a:r>
          </a:p>
          <a:p>
            <a:pPr>
              <a:buFont typeface="Wingdings" panose="05000000000000000000" pitchFamily="2" charset="2"/>
              <a:buChar char="§"/>
            </a:pPr>
            <a:r>
              <a:rPr lang="en-US" sz="2400" dirty="0"/>
              <a:t>The </a:t>
            </a:r>
            <a:r>
              <a:rPr lang="en-US" sz="2400" b="1" dirty="0"/>
              <a:t>Police Science BS </a:t>
            </a:r>
            <a:r>
              <a:rPr lang="en-US" sz="2400" dirty="0"/>
              <a:t>is a “transfer pathways” degree for students who have already completed an associate’s degree in policing, law enforcement and/or are currently serving peace officers. This is an advanced policing degree designed for practitioners looking to advance their law enforcement careers.  </a:t>
            </a:r>
          </a:p>
          <a:p>
            <a:pPr marL="0" indent="0">
              <a:buNone/>
            </a:pPr>
            <a:endParaRPr lang="en-US" dirty="0"/>
          </a:p>
        </p:txBody>
      </p:sp>
      <p:pic>
        <p:nvPicPr>
          <p:cNvPr id="4" name="Picture 3">
            <a:extLst>
              <a:ext uri="{FF2B5EF4-FFF2-40B4-BE49-F238E27FC236}">
                <a16:creationId xmlns:a16="http://schemas.microsoft.com/office/drawing/2014/main" id="{5870CB81-D071-4D72-9D4C-81E6D95AB254}"/>
              </a:ext>
            </a:extLst>
          </p:cNvPr>
          <p:cNvPicPr>
            <a:picLocks noChangeAspect="1"/>
          </p:cNvPicPr>
          <p:nvPr/>
        </p:nvPicPr>
        <p:blipFill>
          <a:blip r:embed="rId3"/>
          <a:stretch>
            <a:fillRect/>
          </a:stretch>
        </p:blipFill>
        <p:spPr>
          <a:xfrm>
            <a:off x="8565046" y="2626141"/>
            <a:ext cx="3416365" cy="2907950"/>
          </a:xfrm>
          <a:prstGeom prst="rect">
            <a:avLst/>
          </a:prstGeom>
        </p:spPr>
      </p:pic>
    </p:spTree>
    <p:extLst>
      <p:ext uri="{BB962C8B-B14F-4D97-AF65-F5344CB8AC3E}">
        <p14:creationId xmlns:p14="http://schemas.microsoft.com/office/powerpoint/2010/main" val="1920506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Earned bachelors degree </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600" y="1759647"/>
            <a:ext cx="10972799" cy="4740906"/>
          </a:xfrm>
        </p:spPr>
        <p:txBody>
          <a:bodyPr/>
          <a:lstStyle/>
          <a:p>
            <a:pPr>
              <a:buFont typeface="Wingdings" panose="05000000000000000000" pitchFamily="2" charset="2"/>
              <a:buChar char="§"/>
            </a:pPr>
            <a:r>
              <a:rPr lang="en-US" dirty="0"/>
              <a:t>The Police Studies Certificate is a stand-alone certificate option for students with an earned associate or bachelors degree.</a:t>
            </a:r>
          </a:p>
          <a:p>
            <a:pPr>
              <a:buFont typeface="Wingdings" panose="05000000000000000000" pitchFamily="2" charset="2"/>
              <a:buChar char="§"/>
            </a:pPr>
            <a:r>
              <a:rPr lang="en-US" dirty="0"/>
              <a:t>The Police Studies Certificate is intended for students looking to test with the MN POST Board in preparation to become eligible for hire as a peace officer in MN. </a:t>
            </a:r>
          </a:p>
          <a:p>
            <a:pPr>
              <a:buFont typeface="Wingdings" panose="05000000000000000000" pitchFamily="2" charset="2"/>
              <a:buChar char="§"/>
            </a:pPr>
            <a:r>
              <a:rPr lang="en-US" dirty="0"/>
              <a:t>Metro State is an approved PPOE by the State of MN POST Board (</a:t>
            </a:r>
            <a:r>
              <a:rPr lang="en-US" dirty="0">
                <a:hlinkClick r:id="rId3"/>
              </a:rPr>
              <a:t>https://mn.gov/post/</a:t>
            </a:r>
            <a:r>
              <a:rPr lang="en-US" dirty="0"/>
              <a:t>).</a:t>
            </a:r>
          </a:p>
          <a:p>
            <a:pPr>
              <a:buFont typeface="Wingdings" panose="05000000000000000000" pitchFamily="2" charset="2"/>
              <a:buChar char="§"/>
            </a:pPr>
            <a:r>
              <a:rPr lang="en-US" dirty="0"/>
              <a:t>Minimum Standards are available on the POST Board website and are essential to review and confirm eligibility. </a:t>
            </a:r>
          </a:p>
          <a:p>
            <a:pPr>
              <a:buFont typeface="Wingdings" panose="05000000000000000000" pitchFamily="2" charset="2"/>
              <a:buChar char="§"/>
            </a:pPr>
            <a:r>
              <a:rPr lang="en-US" dirty="0"/>
              <a:t>There is a competitive application process for the certificate program and working closely with SCJ Advising is necessary. </a:t>
            </a:r>
          </a:p>
          <a:p>
            <a:endParaRPr lang="en-US" dirty="0"/>
          </a:p>
        </p:txBody>
      </p:sp>
    </p:spTree>
    <p:extLst>
      <p:ext uri="{BB962C8B-B14F-4D97-AF65-F5344CB8AC3E}">
        <p14:creationId xmlns:p14="http://schemas.microsoft.com/office/powerpoint/2010/main" val="72239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Exploring Your Major</a:t>
            </a:r>
          </a:p>
        </p:txBody>
      </p:sp>
      <p:sp>
        <p:nvSpPr>
          <p:cNvPr id="6" name="Content Placeholder 5">
            <a:extLst>
              <a:ext uri="{FF2B5EF4-FFF2-40B4-BE49-F238E27FC236}">
                <a16:creationId xmlns:a16="http://schemas.microsoft.com/office/drawing/2014/main" id="{9BC6B8A4-7698-4FD1-B7CF-7A089A66A6C7}"/>
              </a:ext>
            </a:extLst>
          </p:cNvPr>
          <p:cNvSpPr>
            <a:spLocks noGrp="1"/>
          </p:cNvSpPr>
          <p:nvPr>
            <p:ph idx="1"/>
          </p:nvPr>
        </p:nvSpPr>
        <p:spPr/>
        <p:txBody>
          <a:bodyPr/>
          <a:lstStyle/>
          <a:p>
            <a:pPr marL="0" indent="0">
              <a:buNone/>
            </a:pPr>
            <a:r>
              <a:rPr lang="en-US" sz="2800" dirty="0"/>
              <a:t>Metropolitan State University Academic Catalog</a:t>
            </a:r>
          </a:p>
          <a:p>
            <a:pPr marL="0" indent="0">
              <a:buNone/>
            </a:pPr>
            <a:endParaRPr lang="en-US" sz="2800" dirty="0"/>
          </a:p>
          <a:p>
            <a:pPr marL="0" indent="0">
              <a:buNone/>
            </a:pPr>
            <a:r>
              <a:rPr lang="en-US" sz="2800" dirty="0">
                <a:hlinkClick r:id="rId3"/>
              </a:rPr>
              <a:t>https://www.metrostate.edu/academics</a:t>
            </a:r>
            <a:endParaRPr lang="en-US" sz="2800" dirty="0"/>
          </a:p>
          <a:p>
            <a:pPr marL="0" indent="0">
              <a:buNone/>
            </a:pPr>
            <a:endParaRPr lang="en-US" sz="2800" dirty="0"/>
          </a:p>
        </p:txBody>
      </p:sp>
    </p:spTree>
    <p:extLst>
      <p:ext uri="{BB962C8B-B14F-4D97-AF65-F5344CB8AC3E}">
        <p14:creationId xmlns:p14="http://schemas.microsoft.com/office/powerpoint/2010/main" val="360092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Acceptance to the Major</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p:txBody>
          <a:bodyPr/>
          <a:lstStyle/>
          <a:p>
            <a:pPr marL="0" indent="0">
              <a:buNone/>
            </a:pPr>
            <a:r>
              <a:rPr lang="en-US" sz="2400" dirty="0"/>
              <a:t>Students must meet the following requirement to be accepted to the major: Pre-Major Advising Workshop (PAW)</a:t>
            </a:r>
          </a:p>
          <a:p>
            <a:pPr marL="0" indent="0">
              <a:buNone/>
            </a:pPr>
            <a:endParaRPr lang="en-US" sz="2400" dirty="0"/>
          </a:p>
          <a:p>
            <a:pPr marL="0" indent="0">
              <a:buNone/>
            </a:pPr>
            <a:r>
              <a:rPr lang="en-US" sz="2400" dirty="0"/>
              <a:t>Following completion of the required PAW students will submit required paperwork, including a major declaration </a:t>
            </a:r>
            <a:r>
              <a:rPr lang="en-US" sz="2400" dirty="0" err="1"/>
              <a:t>eform</a:t>
            </a:r>
            <a:r>
              <a:rPr lang="en-US" sz="2400" dirty="0"/>
              <a:t> and an Educational Plan. </a:t>
            </a:r>
          </a:p>
          <a:p>
            <a:pPr marL="0" indent="0">
              <a:buNone/>
            </a:pPr>
            <a:endParaRPr lang="en-US" dirty="0"/>
          </a:p>
        </p:txBody>
      </p:sp>
    </p:spTree>
    <p:extLst>
      <p:ext uri="{BB962C8B-B14F-4D97-AF65-F5344CB8AC3E}">
        <p14:creationId xmlns:p14="http://schemas.microsoft.com/office/powerpoint/2010/main" val="2045444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Pre-Major Advising Workshop (PAW)</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599" y="2075531"/>
            <a:ext cx="10972799" cy="4308643"/>
          </a:xfrm>
        </p:spPr>
        <p:txBody>
          <a:bodyPr/>
          <a:lstStyle/>
          <a:p>
            <a:pPr>
              <a:buFont typeface="Wingdings" panose="05000000000000000000" pitchFamily="2" charset="2"/>
              <a:buChar char="§"/>
            </a:pPr>
            <a:r>
              <a:rPr lang="en-US" sz="2400" dirty="0"/>
              <a:t>The Pre-major Advising Workshop (PAW) is designed for criminal justice, criminal justice with the police studies certificate, and police science students after admission to the University. </a:t>
            </a:r>
          </a:p>
          <a:p>
            <a:pPr>
              <a:buFont typeface="Wingdings" panose="05000000000000000000" pitchFamily="2" charset="2"/>
              <a:buChar char="§"/>
            </a:pPr>
            <a:r>
              <a:rPr lang="en-US" sz="2400" dirty="0"/>
              <a:t>PAW sessions introduce students to SCJ programs, policies and procedures for Educational Planning.</a:t>
            </a:r>
          </a:p>
          <a:p>
            <a:pPr>
              <a:buFont typeface="Wingdings" panose="05000000000000000000" pitchFamily="2" charset="2"/>
              <a:buChar char="§"/>
            </a:pPr>
            <a:r>
              <a:rPr lang="en-US" sz="2400" dirty="0"/>
              <a:t>This required comprehensive workshop focuses on degree requirements, and academic and career resources in support of your goals. </a:t>
            </a:r>
          </a:p>
          <a:p>
            <a:pPr>
              <a:buFont typeface="Wingdings" panose="05000000000000000000" pitchFamily="2" charset="2"/>
              <a:buChar char="§"/>
            </a:pPr>
            <a:r>
              <a:rPr lang="en-US" sz="2400" dirty="0"/>
              <a:t>Upcoming PAW dates and signup instructions can be found online at the SCJ Advising website or by </a:t>
            </a:r>
            <a:r>
              <a:rPr lang="en-US" sz="2400" dirty="0">
                <a:hlinkClick r:id="rId3"/>
              </a:rPr>
              <a:t>using this link</a:t>
            </a:r>
            <a:r>
              <a:rPr lang="en-US" sz="2400" dirty="0"/>
              <a:t>.</a:t>
            </a:r>
          </a:p>
        </p:txBody>
      </p:sp>
    </p:spTree>
    <p:extLst>
      <p:ext uri="{BB962C8B-B14F-4D97-AF65-F5344CB8AC3E}">
        <p14:creationId xmlns:p14="http://schemas.microsoft.com/office/powerpoint/2010/main" val="1014935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Degree Requirements</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601" y="2324914"/>
            <a:ext cx="10972799" cy="3076712"/>
          </a:xfrm>
        </p:spPr>
        <p:txBody>
          <a:bodyPr/>
          <a:lstStyle/>
          <a:p>
            <a:pPr marL="0" indent="0">
              <a:buNone/>
            </a:pPr>
            <a:r>
              <a:rPr lang="en-US" sz="2800" dirty="0"/>
              <a:t>Your degree audit tracks your requirements, section by section, and is the best tool to manage your degree requirements. Reading and using your degree audit is essential to best manage your Educational Plan.  </a:t>
            </a:r>
          </a:p>
          <a:p>
            <a:pPr marL="0" indent="0">
              <a:buNone/>
            </a:pPr>
            <a:r>
              <a:rPr lang="en-US" sz="2800" dirty="0"/>
              <a:t> </a:t>
            </a:r>
          </a:p>
          <a:p>
            <a:pPr marL="0" indent="0" algn="ctr">
              <a:buNone/>
            </a:pPr>
            <a:r>
              <a:rPr lang="en-US" sz="2800" b="1" dirty="0"/>
              <a:t>To earn your degree you must meet all </a:t>
            </a:r>
          </a:p>
          <a:p>
            <a:pPr marL="0" indent="0" algn="ctr">
              <a:buNone/>
            </a:pPr>
            <a:r>
              <a:rPr lang="en-US" sz="2800" b="1" dirty="0"/>
              <a:t>course requirements and credit requirements. </a:t>
            </a:r>
          </a:p>
          <a:p>
            <a:pPr marL="0" indent="0">
              <a:buNone/>
            </a:pPr>
            <a:r>
              <a:rPr lang="en-US" sz="2800" dirty="0"/>
              <a:t> </a:t>
            </a:r>
          </a:p>
          <a:p>
            <a:pPr marL="0" indent="0">
              <a:buNone/>
            </a:pPr>
            <a:endParaRPr lang="en-US" dirty="0"/>
          </a:p>
        </p:txBody>
      </p:sp>
    </p:spTree>
    <p:extLst>
      <p:ext uri="{BB962C8B-B14F-4D97-AF65-F5344CB8AC3E}">
        <p14:creationId xmlns:p14="http://schemas.microsoft.com/office/powerpoint/2010/main" val="2146142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Degree Requirements </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599" y="2075532"/>
            <a:ext cx="5486401" cy="4325268"/>
          </a:xfrm>
        </p:spPr>
        <p:txBody>
          <a:bodyPr/>
          <a:lstStyle/>
          <a:p>
            <a:pPr marL="0" indent="0">
              <a:buNone/>
            </a:pPr>
            <a:r>
              <a:rPr lang="en-US" sz="2400" dirty="0"/>
              <a:t>Credit requirements include: </a:t>
            </a:r>
          </a:p>
          <a:p>
            <a:pPr marL="0" indent="0">
              <a:buNone/>
            </a:pPr>
            <a:r>
              <a:rPr lang="en-US" sz="2400" dirty="0"/>
              <a:t> </a:t>
            </a:r>
          </a:p>
          <a:p>
            <a:pPr marL="0" indent="0">
              <a:lnSpc>
                <a:spcPct val="100000"/>
              </a:lnSpc>
              <a:buNone/>
            </a:pPr>
            <a:r>
              <a:rPr lang="en-US" sz="2400" u="sng" dirty="0"/>
              <a:t>Credits</a:t>
            </a:r>
          </a:p>
          <a:p>
            <a:pPr marL="0" indent="0">
              <a:lnSpc>
                <a:spcPct val="100000"/>
              </a:lnSpc>
              <a:buNone/>
            </a:pPr>
            <a:r>
              <a:rPr lang="en-US" sz="2400" dirty="0"/>
              <a:t>120 credits total (transfer and at Metropolitan State University)</a:t>
            </a:r>
          </a:p>
          <a:p>
            <a:pPr marL="0" indent="0">
              <a:lnSpc>
                <a:spcPct val="100000"/>
              </a:lnSpc>
              <a:buNone/>
            </a:pPr>
            <a:r>
              <a:rPr lang="en-US" sz="2400" dirty="0"/>
              <a:t>40 credits at the upper division</a:t>
            </a:r>
          </a:p>
          <a:p>
            <a:pPr marL="0" indent="0">
              <a:lnSpc>
                <a:spcPct val="100000"/>
              </a:lnSpc>
              <a:buNone/>
            </a:pPr>
            <a:r>
              <a:rPr lang="en-US" sz="2400" dirty="0"/>
              <a:t>30 credits at Metropolitan State University (residency requirement </a:t>
            </a:r>
          </a:p>
          <a:p>
            <a:pPr marL="0" indent="0">
              <a:lnSpc>
                <a:spcPct val="100000"/>
              </a:lnSpc>
              <a:buNone/>
            </a:pPr>
            <a:r>
              <a:rPr lang="en-US" sz="2400" dirty="0"/>
              <a:t>… </a:t>
            </a:r>
            <a:r>
              <a:rPr lang="en-US" sz="2400" dirty="0" err="1"/>
              <a:t>etc</a:t>
            </a:r>
            <a:r>
              <a:rPr lang="en-US" sz="2400" dirty="0"/>
              <a:t>…</a:t>
            </a:r>
          </a:p>
          <a:p>
            <a:pPr marL="0" indent="0">
              <a:buNone/>
            </a:pPr>
            <a:r>
              <a:rPr lang="en-US" sz="2400" dirty="0"/>
              <a:t> </a:t>
            </a:r>
          </a:p>
          <a:p>
            <a:pPr marL="0" indent="0">
              <a:buNone/>
            </a:pPr>
            <a:endParaRPr lang="en-US" dirty="0"/>
          </a:p>
        </p:txBody>
      </p:sp>
      <p:sp>
        <p:nvSpPr>
          <p:cNvPr id="4" name="TextBox 3">
            <a:extLst>
              <a:ext uri="{FF2B5EF4-FFF2-40B4-BE49-F238E27FC236}">
                <a16:creationId xmlns:a16="http://schemas.microsoft.com/office/drawing/2014/main" id="{A1F73C74-0BF4-4B13-B529-D0FF8A2015C0}"/>
              </a:ext>
            </a:extLst>
          </p:cNvPr>
          <p:cNvSpPr txBox="1"/>
          <p:nvPr/>
        </p:nvSpPr>
        <p:spPr>
          <a:xfrm>
            <a:off x="6866313" y="1845707"/>
            <a:ext cx="4716087" cy="4001095"/>
          </a:xfrm>
          <a:prstGeom prst="rect">
            <a:avLst/>
          </a:prstGeom>
          <a:noFill/>
        </p:spPr>
        <p:txBody>
          <a:bodyPr wrap="square" rtlCol="0">
            <a:spAutoFit/>
          </a:bodyPr>
          <a:lstStyle/>
          <a:p>
            <a:pPr algn="l">
              <a:lnSpc>
                <a:spcPct val="150000"/>
              </a:lnSpc>
            </a:pPr>
            <a:r>
              <a:rPr lang="en-US" sz="2400" dirty="0">
                <a:latin typeface="Montserrat" pitchFamily="2" charset="77"/>
              </a:rPr>
              <a:t>Course requirements include:</a:t>
            </a:r>
          </a:p>
          <a:p>
            <a:pPr algn="l">
              <a:lnSpc>
                <a:spcPct val="150000"/>
              </a:lnSpc>
            </a:pPr>
            <a:r>
              <a:rPr lang="en-US" sz="2400" dirty="0">
                <a:latin typeface="Montserrat" pitchFamily="2" charset="77"/>
              </a:rPr>
              <a:t> </a:t>
            </a:r>
          </a:p>
          <a:p>
            <a:pPr algn="l">
              <a:lnSpc>
                <a:spcPct val="150000"/>
              </a:lnSpc>
              <a:spcBef>
                <a:spcPts val="1200"/>
              </a:spcBef>
            </a:pPr>
            <a:r>
              <a:rPr lang="en-US" sz="2400" u="sng" dirty="0">
                <a:latin typeface="Montserrat" pitchFamily="2" charset="77"/>
              </a:rPr>
              <a:t>Courses:</a:t>
            </a:r>
          </a:p>
          <a:p>
            <a:pPr algn="l">
              <a:spcBef>
                <a:spcPts val="1200"/>
              </a:spcBef>
            </a:pPr>
            <a:r>
              <a:rPr lang="en-US" sz="2400" dirty="0">
                <a:latin typeface="Montserrat" pitchFamily="2" charset="77"/>
              </a:rPr>
              <a:t>GELS (Goal Areas one - ten)</a:t>
            </a:r>
          </a:p>
          <a:p>
            <a:pPr algn="l">
              <a:spcBef>
                <a:spcPts val="1200"/>
              </a:spcBef>
            </a:pPr>
            <a:r>
              <a:rPr lang="en-US" sz="2400" dirty="0">
                <a:latin typeface="Montserrat" pitchFamily="2" charset="77"/>
              </a:rPr>
              <a:t>Major</a:t>
            </a:r>
          </a:p>
          <a:p>
            <a:pPr algn="l">
              <a:spcBef>
                <a:spcPts val="1200"/>
              </a:spcBef>
            </a:pPr>
            <a:r>
              <a:rPr lang="en-US" sz="2400" dirty="0">
                <a:latin typeface="Montserrat" pitchFamily="2" charset="77"/>
              </a:rPr>
              <a:t>Electives as needed</a:t>
            </a:r>
          </a:p>
          <a:p>
            <a:pPr algn="l">
              <a:spcBef>
                <a:spcPts val="1200"/>
              </a:spcBef>
            </a:pPr>
            <a:r>
              <a:rPr lang="en-US" sz="2400" dirty="0">
                <a:latin typeface="Montserrat" pitchFamily="2" charset="77"/>
              </a:rPr>
              <a:t> </a:t>
            </a:r>
          </a:p>
        </p:txBody>
      </p:sp>
    </p:spTree>
    <p:extLst>
      <p:ext uri="{BB962C8B-B14F-4D97-AF65-F5344CB8AC3E}">
        <p14:creationId xmlns:p14="http://schemas.microsoft.com/office/powerpoint/2010/main" val="2300762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400" dirty="0"/>
              <a:t>Tools for degree planning</a:t>
            </a:r>
          </a:p>
        </p:txBody>
      </p:sp>
      <p:pic>
        <p:nvPicPr>
          <p:cNvPr id="4" name="Content Placeholder 3">
            <a:extLst>
              <a:ext uri="{FF2B5EF4-FFF2-40B4-BE49-F238E27FC236}">
                <a16:creationId xmlns:a16="http://schemas.microsoft.com/office/drawing/2014/main" id="{868BFC75-0462-4D74-AEF8-F8DCAEFE7370}"/>
              </a:ext>
            </a:extLst>
          </p:cNvPr>
          <p:cNvPicPr>
            <a:picLocks noGrp="1" noChangeAspect="1"/>
          </p:cNvPicPr>
          <p:nvPr>
            <p:ph idx="1"/>
          </p:nvPr>
        </p:nvPicPr>
        <p:blipFill>
          <a:blip r:embed="rId3"/>
          <a:stretch>
            <a:fillRect/>
          </a:stretch>
        </p:blipFill>
        <p:spPr>
          <a:xfrm>
            <a:off x="741371" y="2230680"/>
            <a:ext cx="3774778" cy="3754484"/>
          </a:xfrm>
          <a:prstGeom prst="rect">
            <a:avLst/>
          </a:prstGeom>
        </p:spPr>
      </p:pic>
      <p:pic>
        <p:nvPicPr>
          <p:cNvPr id="5" name="Picture 4">
            <a:extLst>
              <a:ext uri="{FF2B5EF4-FFF2-40B4-BE49-F238E27FC236}">
                <a16:creationId xmlns:a16="http://schemas.microsoft.com/office/drawing/2014/main" id="{D7EFB1D3-B5B1-4D58-ADDA-7492433FCAC3}"/>
              </a:ext>
            </a:extLst>
          </p:cNvPr>
          <p:cNvPicPr>
            <a:picLocks noChangeAspect="1"/>
          </p:cNvPicPr>
          <p:nvPr/>
        </p:nvPicPr>
        <p:blipFill>
          <a:blip r:embed="rId4"/>
          <a:stretch>
            <a:fillRect/>
          </a:stretch>
        </p:blipFill>
        <p:spPr>
          <a:xfrm>
            <a:off x="4583650" y="1798318"/>
            <a:ext cx="4428094" cy="3603349"/>
          </a:xfrm>
          <a:prstGeom prst="rect">
            <a:avLst/>
          </a:prstGeom>
        </p:spPr>
      </p:pic>
      <p:pic>
        <p:nvPicPr>
          <p:cNvPr id="6" name="Picture 5">
            <a:extLst>
              <a:ext uri="{FF2B5EF4-FFF2-40B4-BE49-F238E27FC236}">
                <a16:creationId xmlns:a16="http://schemas.microsoft.com/office/drawing/2014/main" id="{0ADADDF4-0D3C-4BFC-866F-FD8D7821910D}"/>
              </a:ext>
            </a:extLst>
          </p:cNvPr>
          <p:cNvPicPr>
            <a:picLocks noChangeAspect="1"/>
          </p:cNvPicPr>
          <p:nvPr/>
        </p:nvPicPr>
        <p:blipFill>
          <a:blip r:embed="rId5"/>
          <a:stretch>
            <a:fillRect/>
          </a:stretch>
        </p:blipFill>
        <p:spPr>
          <a:xfrm>
            <a:off x="6246958" y="2121721"/>
            <a:ext cx="3753340" cy="3809975"/>
          </a:xfrm>
          <a:prstGeom prst="rect">
            <a:avLst/>
          </a:prstGeom>
        </p:spPr>
      </p:pic>
      <p:pic>
        <p:nvPicPr>
          <p:cNvPr id="7" name="Picture 6">
            <a:extLst>
              <a:ext uri="{FF2B5EF4-FFF2-40B4-BE49-F238E27FC236}">
                <a16:creationId xmlns:a16="http://schemas.microsoft.com/office/drawing/2014/main" id="{BBDB748D-7AB1-4C2D-813B-CDF37330E88C}"/>
              </a:ext>
            </a:extLst>
          </p:cNvPr>
          <p:cNvPicPr>
            <a:picLocks noChangeAspect="1"/>
          </p:cNvPicPr>
          <p:nvPr/>
        </p:nvPicPr>
        <p:blipFill>
          <a:blip r:embed="rId6"/>
          <a:stretch>
            <a:fillRect/>
          </a:stretch>
        </p:blipFill>
        <p:spPr>
          <a:xfrm>
            <a:off x="7630119" y="2707274"/>
            <a:ext cx="3751805" cy="3856166"/>
          </a:xfrm>
          <a:prstGeom prst="rect">
            <a:avLst/>
          </a:prstGeom>
        </p:spPr>
      </p:pic>
      <p:pic>
        <p:nvPicPr>
          <p:cNvPr id="9" name="Picture 8">
            <a:extLst>
              <a:ext uri="{FF2B5EF4-FFF2-40B4-BE49-F238E27FC236}">
                <a16:creationId xmlns:a16="http://schemas.microsoft.com/office/drawing/2014/main" id="{2A744018-8B23-4ABD-B363-F9CE214BD646}"/>
              </a:ext>
            </a:extLst>
          </p:cNvPr>
          <p:cNvPicPr>
            <a:picLocks noChangeAspect="1"/>
          </p:cNvPicPr>
          <p:nvPr/>
        </p:nvPicPr>
        <p:blipFill>
          <a:blip r:embed="rId7"/>
          <a:stretch>
            <a:fillRect/>
          </a:stretch>
        </p:blipFill>
        <p:spPr>
          <a:xfrm>
            <a:off x="741371" y="5977887"/>
            <a:ext cx="1161065" cy="353557"/>
          </a:xfrm>
          <a:prstGeom prst="rect">
            <a:avLst/>
          </a:prstGeom>
        </p:spPr>
      </p:pic>
      <p:sp>
        <p:nvSpPr>
          <p:cNvPr id="13" name="TextBox 12">
            <a:extLst>
              <a:ext uri="{FF2B5EF4-FFF2-40B4-BE49-F238E27FC236}">
                <a16:creationId xmlns:a16="http://schemas.microsoft.com/office/drawing/2014/main" id="{DE527627-6618-4655-B7B2-9A7B8EBEFE35}"/>
              </a:ext>
            </a:extLst>
          </p:cNvPr>
          <p:cNvSpPr txBox="1"/>
          <p:nvPr/>
        </p:nvSpPr>
        <p:spPr>
          <a:xfrm>
            <a:off x="8282247" y="5970568"/>
            <a:ext cx="3436101" cy="276999"/>
          </a:xfrm>
          <a:prstGeom prst="rect">
            <a:avLst/>
          </a:prstGeom>
          <a:noFill/>
        </p:spPr>
        <p:txBody>
          <a:bodyPr wrap="square">
            <a:spAutoFit/>
          </a:bodyPr>
          <a:lstStyle/>
          <a:p>
            <a:r>
              <a:rPr lang="en-US" sz="1200" dirty="0">
                <a:latin typeface="MyriadPro-Bold"/>
              </a:rPr>
              <a:t>Available on the </a:t>
            </a:r>
            <a:r>
              <a:rPr lang="en-US" sz="1200" dirty="0">
                <a:latin typeface="MyriadPro-Bold"/>
                <a:hlinkClick r:id="rId8"/>
              </a:rPr>
              <a:t>SCJ Advising website</a:t>
            </a:r>
            <a:endParaRPr lang="en-US" sz="1200" dirty="0"/>
          </a:p>
        </p:txBody>
      </p:sp>
    </p:spTree>
    <p:extLst>
      <p:ext uri="{BB962C8B-B14F-4D97-AF65-F5344CB8AC3E}">
        <p14:creationId xmlns:p14="http://schemas.microsoft.com/office/powerpoint/2010/main" val="850523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29010-622E-9144-8EC3-3313C1622F33}"/>
              </a:ext>
            </a:extLst>
          </p:cNvPr>
          <p:cNvSpPr>
            <a:spLocks noGrp="1"/>
          </p:cNvSpPr>
          <p:nvPr>
            <p:ph type="title"/>
          </p:nvPr>
        </p:nvSpPr>
        <p:spPr>
          <a:xfrm>
            <a:off x="609600" y="641586"/>
            <a:ext cx="5259185" cy="955963"/>
          </a:xfrm>
        </p:spPr>
        <p:txBody>
          <a:bodyPr/>
          <a:lstStyle/>
          <a:p>
            <a:r>
              <a:rPr lang="en-US" dirty="0"/>
              <a:t>Welcome</a:t>
            </a:r>
          </a:p>
        </p:txBody>
      </p:sp>
      <p:sp>
        <p:nvSpPr>
          <p:cNvPr id="5" name="Content Placeholder 4">
            <a:extLst>
              <a:ext uri="{FF2B5EF4-FFF2-40B4-BE49-F238E27FC236}">
                <a16:creationId xmlns:a16="http://schemas.microsoft.com/office/drawing/2014/main" id="{BFACB0A2-E621-45AE-AFAC-7D8C96AA21CB}"/>
              </a:ext>
            </a:extLst>
          </p:cNvPr>
          <p:cNvSpPr>
            <a:spLocks noGrp="1"/>
          </p:cNvSpPr>
          <p:nvPr>
            <p:ph idx="1"/>
          </p:nvPr>
        </p:nvSpPr>
        <p:spPr>
          <a:xfrm>
            <a:off x="609599" y="2256404"/>
            <a:ext cx="7453745" cy="3076712"/>
          </a:xfrm>
        </p:spPr>
        <p:txBody>
          <a:bodyPr/>
          <a:lstStyle/>
          <a:p>
            <a:pPr marL="0" indent="0">
              <a:buNone/>
            </a:pPr>
            <a:r>
              <a:rPr lang="en-US" sz="2400" dirty="0"/>
              <a:t>School of Criminology and Criminal Justice (SCJ)</a:t>
            </a:r>
          </a:p>
          <a:p>
            <a:pPr marL="0" indent="0">
              <a:buNone/>
            </a:pPr>
            <a:r>
              <a:rPr lang="en-US" sz="2400" dirty="0"/>
              <a:t>at the</a:t>
            </a:r>
          </a:p>
          <a:p>
            <a:pPr marL="0" indent="0">
              <a:buNone/>
            </a:pPr>
            <a:r>
              <a:rPr lang="en-US" sz="2400" dirty="0"/>
              <a:t>Public Safety and Police Science Center (PSC)</a:t>
            </a:r>
          </a:p>
          <a:p>
            <a:pPr marL="0" indent="0">
              <a:buNone/>
            </a:pPr>
            <a:br>
              <a:rPr lang="en-US" sz="2400" dirty="0"/>
            </a:br>
            <a:r>
              <a:rPr lang="en-US" sz="2400" dirty="0"/>
              <a:t>9110 Brooklyn Boulevard</a:t>
            </a:r>
            <a:br>
              <a:rPr lang="en-US" sz="2400" dirty="0"/>
            </a:br>
            <a:r>
              <a:rPr lang="en-US" sz="2400" dirty="0"/>
              <a:t>Brooklyn Park, MN 55445</a:t>
            </a:r>
            <a:br>
              <a:rPr lang="en-US" sz="2400" dirty="0"/>
            </a:br>
            <a:r>
              <a:rPr lang="en-US" sz="2400" dirty="0"/>
              <a:t>763-657-3749 </a:t>
            </a:r>
          </a:p>
          <a:p>
            <a:pPr marL="0" indent="0">
              <a:buNone/>
            </a:pPr>
            <a:endParaRPr lang="en-US" dirty="0"/>
          </a:p>
        </p:txBody>
      </p:sp>
      <p:pic>
        <p:nvPicPr>
          <p:cNvPr id="7" name="Picture 6">
            <a:extLst>
              <a:ext uri="{FF2B5EF4-FFF2-40B4-BE49-F238E27FC236}">
                <a16:creationId xmlns:a16="http://schemas.microsoft.com/office/drawing/2014/main" id="{FB4F81DB-608D-4867-B8BC-6D5E99F611E1}"/>
              </a:ext>
            </a:extLst>
          </p:cNvPr>
          <p:cNvPicPr>
            <a:picLocks noChangeAspect="1"/>
          </p:cNvPicPr>
          <p:nvPr/>
        </p:nvPicPr>
        <p:blipFill>
          <a:blip r:embed="rId3"/>
          <a:stretch>
            <a:fillRect/>
          </a:stretch>
        </p:blipFill>
        <p:spPr>
          <a:xfrm>
            <a:off x="8283550" y="1634393"/>
            <a:ext cx="3498005" cy="2692471"/>
          </a:xfrm>
          <a:prstGeom prst="rect">
            <a:avLst/>
          </a:prstGeom>
        </p:spPr>
      </p:pic>
      <p:pic>
        <p:nvPicPr>
          <p:cNvPr id="9" name="Picture 8">
            <a:extLst>
              <a:ext uri="{FF2B5EF4-FFF2-40B4-BE49-F238E27FC236}">
                <a16:creationId xmlns:a16="http://schemas.microsoft.com/office/drawing/2014/main" id="{1E35592A-4CAD-455D-9388-BFC815E239BA}"/>
              </a:ext>
            </a:extLst>
          </p:cNvPr>
          <p:cNvPicPr>
            <a:picLocks noChangeAspect="1"/>
          </p:cNvPicPr>
          <p:nvPr/>
        </p:nvPicPr>
        <p:blipFill>
          <a:blip r:embed="rId4"/>
          <a:stretch>
            <a:fillRect/>
          </a:stretch>
        </p:blipFill>
        <p:spPr>
          <a:xfrm>
            <a:off x="8283550" y="4326864"/>
            <a:ext cx="3382543" cy="280995"/>
          </a:xfrm>
          <a:prstGeom prst="rect">
            <a:avLst/>
          </a:prstGeom>
        </p:spPr>
      </p:pic>
    </p:spTree>
    <p:extLst>
      <p:ext uri="{BB962C8B-B14F-4D97-AF65-F5344CB8AC3E}">
        <p14:creationId xmlns:p14="http://schemas.microsoft.com/office/powerpoint/2010/main" val="377107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Introductory Courses</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599" y="2075531"/>
            <a:ext cx="7320743" cy="4358519"/>
          </a:xfrm>
        </p:spPr>
        <p:txBody>
          <a:bodyPr/>
          <a:lstStyle/>
          <a:p>
            <a:pPr marL="0" indent="0">
              <a:buNone/>
            </a:pPr>
            <a:r>
              <a:rPr lang="en-US" sz="2400" dirty="0"/>
              <a:t>SCJ Prerequisites (for most major classes)</a:t>
            </a:r>
          </a:p>
          <a:p>
            <a:pPr>
              <a:buFont typeface="Wingdings" panose="05000000000000000000" pitchFamily="2" charset="2"/>
              <a:buChar char="§"/>
            </a:pPr>
            <a:r>
              <a:rPr lang="en-US" sz="2400" dirty="0"/>
              <a:t>CJS 101 Introduction to Criminal Justice </a:t>
            </a:r>
          </a:p>
          <a:p>
            <a:pPr>
              <a:buFont typeface="Wingdings" panose="05000000000000000000" pitchFamily="2" charset="2"/>
              <a:buChar char="§"/>
            </a:pPr>
            <a:r>
              <a:rPr lang="en-US" sz="2400" dirty="0"/>
              <a:t>CJS 201 Foundations in Criminal Justice</a:t>
            </a:r>
          </a:p>
          <a:p>
            <a:pPr marL="0" indent="0">
              <a:buNone/>
            </a:pPr>
            <a:endParaRPr lang="en-US" sz="2400" dirty="0"/>
          </a:p>
          <a:p>
            <a:pPr marL="0" indent="0">
              <a:buNone/>
            </a:pPr>
            <a:r>
              <a:rPr lang="en-US" sz="2400" dirty="0"/>
              <a:t>Transfer students: </a:t>
            </a:r>
            <a:br>
              <a:rPr lang="en-US" sz="2400" dirty="0"/>
            </a:br>
            <a:r>
              <a:rPr lang="en-US" sz="2400" dirty="0"/>
              <a:t>These courses are a priority for your first term registration. If you have already successfully completed an Introductory to Criminal Justice course, you should confirm applicability to the major requirement before registration. </a:t>
            </a:r>
          </a:p>
          <a:p>
            <a:pPr marL="0" indent="0">
              <a:buNone/>
            </a:pPr>
            <a:endParaRPr lang="en-US" dirty="0"/>
          </a:p>
        </p:txBody>
      </p:sp>
      <p:pic>
        <p:nvPicPr>
          <p:cNvPr id="4" name="Picture 3">
            <a:extLst>
              <a:ext uri="{FF2B5EF4-FFF2-40B4-BE49-F238E27FC236}">
                <a16:creationId xmlns:a16="http://schemas.microsoft.com/office/drawing/2014/main" id="{31615E9D-C699-4C12-B45D-A463B0C7068A}"/>
              </a:ext>
            </a:extLst>
          </p:cNvPr>
          <p:cNvPicPr>
            <a:picLocks noChangeAspect="1"/>
          </p:cNvPicPr>
          <p:nvPr/>
        </p:nvPicPr>
        <p:blipFill>
          <a:blip r:embed="rId3"/>
          <a:stretch>
            <a:fillRect/>
          </a:stretch>
        </p:blipFill>
        <p:spPr>
          <a:xfrm>
            <a:off x="8365462" y="2031628"/>
            <a:ext cx="3216938" cy="2738200"/>
          </a:xfrm>
          <a:prstGeom prst="rect">
            <a:avLst/>
          </a:prstGeom>
        </p:spPr>
      </p:pic>
    </p:spTree>
    <p:extLst>
      <p:ext uri="{BB962C8B-B14F-4D97-AF65-F5344CB8AC3E}">
        <p14:creationId xmlns:p14="http://schemas.microsoft.com/office/powerpoint/2010/main" val="2753212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400" dirty="0"/>
              <a:t>Minors Offered</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600" y="2261062"/>
            <a:ext cx="10972799" cy="4073236"/>
          </a:xfrm>
        </p:spPr>
        <p:txBody>
          <a:bodyPr/>
          <a:lstStyle/>
          <a:p>
            <a:pPr marL="0" indent="0">
              <a:buNone/>
            </a:pPr>
            <a:r>
              <a:rPr lang="en-US" sz="2800" b="1" dirty="0"/>
              <a:t>Criminal Justice Minor 22 credits, six courses</a:t>
            </a:r>
          </a:p>
          <a:p>
            <a:pPr marL="0" indent="0">
              <a:buNone/>
            </a:pPr>
            <a:endParaRPr lang="en-US" sz="2800" b="1" dirty="0"/>
          </a:p>
          <a:p>
            <a:pPr>
              <a:buFont typeface="Wingdings" panose="05000000000000000000" pitchFamily="2" charset="2"/>
              <a:buChar char="§"/>
            </a:pPr>
            <a:r>
              <a:rPr lang="en-US" sz="2400" dirty="0"/>
              <a:t>CJS 101 Introduction to Criminal Justice - 3 credits </a:t>
            </a:r>
          </a:p>
          <a:p>
            <a:pPr>
              <a:buFont typeface="Wingdings" panose="05000000000000000000" pitchFamily="2" charset="2"/>
              <a:buChar char="§"/>
            </a:pPr>
            <a:r>
              <a:rPr lang="en-US" sz="2400" dirty="0"/>
              <a:t>CJS 201 Foundations in Criminal Justice - 3 credits </a:t>
            </a:r>
          </a:p>
          <a:p>
            <a:pPr>
              <a:buFont typeface="Wingdings" panose="05000000000000000000" pitchFamily="2" charset="2"/>
              <a:buChar char="§"/>
            </a:pPr>
            <a:r>
              <a:rPr lang="en-US" sz="2400" dirty="0"/>
              <a:t>CJS 300 Corrections &amp; Community Corrections - 4 credits </a:t>
            </a:r>
          </a:p>
          <a:p>
            <a:pPr>
              <a:buFont typeface="Wingdings" panose="05000000000000000000" pitchFamily="2" charset="2"/>
              <a:buChar char="§"/>
            </a:pPr>
            <a:r>
              <a:rPr lang="en-US" sz="2400" dirty="0"/>
              <a:t>CJS 305 Criminal Court System - 4 credits </a:t>
            </a:r>
          </a:p>
          <a:p>
            <a:pPr>
              <a:buFont typeface="Wingdings" panose="05000000000000000000" pitchFamily="2" charset="2"/>
              <a:buChar char="§"/>
            </a:pPr>
            <a:r>
              <a:rPr lang="en-US" sz="2400" dirty="0"/>
              <a:t>CJS 320 Criminology &amp; Public Policy - 4 credits </a:t>
            </a:r>
          </a:p>
          <a:p>
            <a:pPr>
              <a:buFont typeface="Wingdings" panose="05000000000000000000" pitchFamily="2" charset="2"/>
              <a:buChar char="§"/>
            </a:pPr>
            <a:r>
              <a:rPr lang="en-US" sz="2400" dirty="0"/>
              <a:t>CJS 360 Diversity in Criminal Justice - 4 credits </a:t>
            </a:r>
          </a:p>
          <a:p>
            <a:endParaRPr lang="en-US" dirty="0"/>
          </a:p>
        </p:txBody>
      </p:sp>
    </p:spTree>
    <p:extLst>
      <p:ext uri="{BB962C8B-B14F-4D97-AF65-F5344CB8AC3E}">
        <p14:creationId xmlns:p14="http://schemas.microsoft.com/office/powerpoint/2010/main" val="55058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Transfer Coursework</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599" y="2075532"/>
            <a:ext cx="10972799" cy="4258766"/>
          </a:xfrm>
        </p:spPr>
        <p:txBody>
          <a:bodyPr/>
          <a:lstStyle/>
          <a:p>
            <a:pPr marL="0" indent="0">
              <a:buNone/>
            </a:pPr>
            <a:r>
              <a:rPr lang="en-US" sz="2400" dirty="0"/>
              <a:t>Transfer Pathways</a:t>
            </a:r>
          </a:p>
          <a:p>
            <a:pPr>
              <a:buFont typeface="Wingdings" panose="05000000000000000000" pitchFamily="2" charset="2"/>
              <a:buChar char="§"/>
            </a:pPr>
            <a:r>
              <a:rPr lang="en-US" sz="2400" dirty="0"/>
              <a:t>Criminal Justice </a:t>
            </a:r>
            <a:r>
              <a:rPr lang="en-US" sz="2400" dirty="0">
                <a:hlinkClick r:id="rId3"/>
              </a:rPr>
              <a:t>https://www.metrostate.edu/apply/path/pathways/criminal-justice</a:t>
            </a:r>
            <a:endParaRPr lang="en-US" sz="2400" dirty="0"/>
          </a:p>
          <a:p>
            <a:pPr>
              <a:buFont typeface="Wingdings" panose="05000000000000000000" pitchFamily="2" charset="2"/>
              <a:buChar char="§"/>
            </a:pPr>
            <a:r>
              <a:rPr lang="en-US" sz="2400" dirty="0"/>
              <a:t>Law Enforcement   </a:t>
            </a:r>
            <a:r>
              <a:rPr lang="en-US" sz="2400" dirty="0">
                <a:hlinkClick r:id="rId4"/>
              </a:rPr>
              <a:t>https://www.metrostate.edu/apply/path/pathways/law-enforcement</a:t>
            </a:r>
            <a:endParaRPr lang="en-US" sz="2400" dirty="0"/>
          </a:p>
          <a:p>
            <a:endParaRPr lang="en-US" sz="2400" dirty="0"/>
          </a:p>
          <a:p>
            <a:pPr marL="0" indent="0">
              <a:buNone/>
            </a:pPr>
            <a:r>
              <a:rPr lang="en-US" sz="2400" dirty="0"/>
              <a:t>Transferology </a:t>
            </a:r>
            <a:r>
              <a:rPr lang="en-US" sz="2400" dirty="0">
                <a:hlinkClick r:id="rId5"/>
              </a:rPr>
              <a:t>www.transferology.com</a:t>
            </a:r>
            <a:endParaRPr lang="en-US" sz="2400" dirty="0"/>
          </a:p>
          <a:p>
            <a:pPr marL="0" indent="0">
              <a:buNone/>
            </a:pPr>
            <a:endParaRPr lang="en-US" sz="2400" dirty="0"/>
          </a:p>
          <a:p>
            <a:pPr marL="0" indent="0">
              <a:buNone/>
            </a:pPr>
            <a:r>
              <a:rPr lang="en-US" sz="2400" dirty="0"/>
              <a:t>Evaluation of major transfer courses</a:t>
            </a:r>
          </a:p>
          <a:p>
            <a:pPr marL="0" indent="0">
              <a:buNone/>
            </a:pPr>
            <a:endParaRPr lang="en-US" dirty="0"/>
          </a:p>
        </p:txBody>
      </p:sp>
    </p:spTree>
    <p:extLst>
      <p:ext uri="{BB962C8B-B14F-4D97-AF65-F5344CB8AC3E}">
        <p14:creationId xmlns:p14="http://schemas.microsoft.com/office/powerpoint/2010/main" val="2654700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a:xfrm>
            <a:off x="609599" y="787059"/>
            <a:ext cx="10972800" cy="955963"/>
          </a:xfrm>
        </p:spPr>
        <p:txBody>
          <a:bodyPr/>
          <a:lstStyle/>
          <a:p>
            <a:r>
              <a:rPr lang="en-US" sz="4000" dirty="0"/>
              <a:t>Suggestions for First-Year Students</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600" y="1743022"/>
            <a:ext cx="10972799" cy="4657778"/>
          </a:xfrm>
        </p:spPr>
        <p:txBody>
          <a:bodyPr/>
          <a:lstStyle/>
          <a:p>
            <a:pPr marL="0" indent="0">
              <a:buNone/>
            </a:pPr>
            <a:r>
              <a:rPr lang="en-US" sz="2400" dirty="0"/>
              <a:t>It is highly recommended that first-year students meet with an academic advisor to discuss registration options.</a:t>
            </a:r>
          </a:p>
          <a:p>
            <a:pPr marL="0" indent="0">
              <a:buNone/>
            </a:pPr>
            <a:endParaRPr lang="en-US" sz="2400" dirty="0"/>
          </a:p>
          <a:p>
            <a:pPr marL="0" indent="0">
              <a:buNone/>
            </a:pPr>
            <a:r>
              <a:rPr lang="en-US" sz="2400" dirty="0"/>
              <a:t>Courses to consider:</a:t>
            </a:r>
          </a:p>
          <a:p>
            <a:pPr>
              <a:buFont typeface="Wingdings" panose="05000000000000000000" pitchFamily="2" charset="2"/>
              <a:buChar char="§"/>
            </a:pPr>
            <a:r>
              <a:rPr lang="en-US" sz="2400" dirty="0"/>
              <a:t>METRO 101 Your Academic Journey - Required for all first-year students</a:t>
            </a:r>
          </a:p>
          <a:p>
            <a:pPr>
              <a:buFont typeface="Wingdings" panose="05000000000000000000" pitchFamily="2" charset="2"/>
              <a:buChar char="§"/>
            </a:pPr>
            <a:r>
              <a:rPr lang="en-US" sz="2400" dirty="0"/>
              <a:t>Goal 1 introductory writing course (dependent on placement assessment)</a:t>
            </a:r>
          </a:p>
          <a:p>
            <a:pPr>
              <a:buFont typeface="Wingdings" panose="05000000000000000000" pitchFamily="2" charset="2"/>
              <a:buChar char="§"/>
            </a:pPr>
            <a:r>
              <a:rPr lang="en-US" sz="2400" dirty="0"/>
              <a:t>Lower division (100 level learning) GELS courses as available/appropriate, depending on placement </a:t>
            </a:r>
          </a:p>
        </p:txBody>
      </p:sp>
    </p:spTree>
    <p:extLst>
      <p:ext uri="{BB962C8B-B14F-4D97-AF65-F5344CB8AC3E}">
        <p14:creationId xmlns:p14="http://schemas.microsoft.com/office/powerpoint/2010/main" val="61388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Suggestions for Transfer Students</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599" y="2075532"/>
            <a:ext cx="10972799" cy="4242141"/>
          </a:xfrm>
        </p:spPr>
        <p:txBody>
          <a:bodyPr/>
          <a:lstStyle/>
          <a:p>
            <a:pPr marL="0" indent="0">
              <a:lnSpc>
                <a:spcPct val="100000"/>
              </a:lnSpc>
              <a:spcBef>
                <a:spcPts val="600"/>
              </a:spcBef>
              <a:buNone/>
            </a:pPr>
            <a:r>
              <a:rPr lang="en-US" sz="2400" dirty="0"/>
              <a:t>First term recommendations include:</a:t>
            </a:r>
            <a:br>
              <a:rPr lang="en-US" sz="2400" dirty="0"/>
            </a:br>
            <a:endParaRPr lang="en-US" sz="2400" dirty="0"/>
          </a:p>
          <a:p>
            <a:pPr>
              <a:lnSpc>
                <a:spcPct val="100000"/>
              </a:lnSpc>
              <a:spcBef>
                <a:spcPts val="600"/>
              </a:spcBef>
              <a:buFont typeface="Wingdings" panose="05000000000000000000" pitchFamily="2" charset="2"/>
              <a:buChar char="§"/>
            </a:pPr>
            <a:r>
              <a:rPr lang="en-US" sz="2400" dirty="0"/>
              <a:t>Introductory Writing/WRIT 131 (Goal 1) </a:t>
            </a:r>
            <a:r>
              <a:rPr lang="en-US" sz="2400" i="1" dirty="0"/>
              <a:t>if not already met</a:t>
            </a:r>
          </a:p>
          <a:p>
            <a:pPr>
              <a:lnSpc>
                <a:spcPct val="100000"/>
              </a:lnSpc>
              <a:spcBef>
                <a:spcPts val="600"/>
              </a:spcBef>
              <a:buFont typeface="Wingdings" panose="05000000000000000000" pitchFamily="2" charset="2"/>
              <a:buChar char="§"/>
            </a:pPr>
            <a:r>
              <a:rPr lang="en-US" sz="2400" dirty="0"/>
              <a:t>Intermediate Writing/WRIT 231 (Goal 1) </a:t>
            </a:r>
            <a:r>
              <a:rPr lang="en-US" sz="2400" i="1" dirty="0"/>
              <a:t>if not already met</a:t>
            </a:r>
          </a:p>
          <a:p>
            <a:pPr>
              <a:lnSpc>
                <a:spcPct val="100000"/>
              </a:lnSpc>
              <a:spcBef>
                <a:spcPts val="600"/>
              </a:spcBef>
              <a:buFont typeface="Wingdings" panose="05000000000000000000" pitchFamily="2" charset="2"/>
              <a:buChar char="§"/>
            </a:pPr>
            <a:r>
              <a:rPr lang="en-US" sz="2400" dirty="0"/>
              <a:t>CJS 101 Intro to Criminal Justice </a:t>
            </a:r>
            <a:r>
              <a:rPr lang="en-US" sz="2400" i="1" dirty="0"/>
              <a:t>if not already met</a:t>
            </a:r>
          </a:p>
          <a:p>
            <a:pPr>
              <a:lnSpc>
                <a:spcPct val="100000"/>
              </a:lnSpc>
              <a:spcBef>
                <a:spcPts val="600"/>
              </a:spcBef>
              <a:buFont typeface="Wingdings" panose="05000000000000000000" pitchFamily="2" charset="2"/>
              <a:buChar char="§"/>
            </a:pPr>
            <a:r>
              <a:rPr lang="en-US" sz="2400" dirty="0"/>
              <a:t>CJS 201 Foundations in Criminal Justice</a:t>
            </a:r>
          </a:p>
          <a:p>
            <a:pPr>
              <a:lnSpc>
                <a:spcPct val="100000"/>
              </a:lnSpc>
              <a:spcBef>
                <a:spcPts val="600"/>
              </a:spcBef>
              <a:buFont typeface="Wingdings" panose="05000000000000000000" pitchFamily="2" charset="2"/>
              <a:buChar char="§"/>
            </a:pPr>
            <a:r>
              <a:rPr lang="en-US" sz="2400" dirty="0"/>
              <a:t>Other GELS requirements not complete</a:t>
            </a:r>
          </a:p>
          <a:p>
            <a:pPr>
              <a:lnSpc>
                <a:spcPct val="100000"/>
              </a:lnSpc>
              <a:spcBef>
                <a:spcPts val="600"/>
              </a:spcBef>
              <a:buFont typeface="Wingdings" panose="05000000000000000000" pitchFamily="2" charset="2"/>
              <a:buChar char="§"/>
            </a:pPr>
            <a:r>
              <a:rPr lang="en-US" sz="2400" dirty="0"/>
              <a:t>CJS directed electives (for CJ majors) or other electives</a:t>
            </a:r>
          </a:p>
          <a:p>
            <a:pPr marL="0" indent="0">
              <a:lnSpc>
                <a:spcPct val="100000"/>
              </a:lnSpc>
              <a:spcBef>
                <a:spcPts val="600"/>
              </a:spcBef>
              <a:buNone/>
            </a:pPr>
            <a:endParaRPr lang="en-US" sz="2400" dirty="0"/>
          </a:p>
          <a:p>
            <a:pPr marL="0" indent="0">
              <a:lnSpc>
                <a:spcPct val="100000"/>
              </a:lnSpc>
              <a:spcBef>
                <a:spcPts val="600"/>
              </a:spcBef>
              <a:buNone/>
            </a:pPr>
            <a:r>
              <a:rPr lang="en-US" sz="2400" dirty="0"/>
              <a:t>Consult with your advisor to review registration options </a:t>
            </a:r>
          </a:p>
          <a:p>
            <a:pPr marL="0" indent="0">
              <a:buNone/>
            </a:pPr>
            <a:endParaRPr lang="en-US" dirty="0"/>
          </a:p>
        </p:txBody>
      </p:sp>
    </p:spTree>
    <p:extLst>
      <p:ext uri="{BB962C8B-B14F-4D97-AF65-F5344CB8AC3E}">
        <p14:creationId xmlns:p14="http://schemas.microsoft.com/office/powerpoint/2010/main" val="263714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Registration Tips</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p:txBody>
          <a:bodyPr/>
          <a:lstStyle/>
          <a:p>
            <a:pPr marL="0" indent="0">
              <a:buNone/>
            </a:pPr>
            <a:r>
              <a:rPr lang="en-US" sz="2400" dirty="0"/>
              <a:t>Ensure you are prepared to register on your priority registration date. </a:t>
            </a:r>
          </a:p>
          <a:p>
            <a:pPr>
              <a:buFont typeface="Wingdings" panose="05000000000000000000" pitchFamily="2" charset="2"/>
              <a:buChar char="§"/>
            </a:pPr>
            <a:endParaRPr lang="en-US" sz="2400" dirty="0"/>
          </a:p>
          <a:p>
            <a:pPr marL="0" indent="0">
              <a:buNone/>
            </a:pPr>
            <a:r>
              <a:rPr lang="en-US" sz="2400" dirty="0"/>
              <a:t>Best Advice:</a:t>
            </a:r>
          </a:p>
          <a:p>
            <a:pPr>
              <a:buFont typeface="Wingdings" panose="05000000000000000000" pitchFamily="2" charset="2"/>
              <a:buChar char="§"/>
            </a:pPr>
            <a:r>
              <a:rPr lang="en-US" sz="2400" dirty="0"/>
              <a:t>Review your degree audit – read it &amp; refer to it regularly </a:t>
            </a:r>
          </a:p>
          <a:p>
            <a:pPr>
              <a:buFont typeface="Wingdings" panose="05000000000000000000" pitchFamily="2" charset="2"/>
              <a:buChar char="§"/>
            </a:pPr>
            <a:r>
              <a:rPr lang="en-US" sz="2400" dirty="0"/>
              <a:t>Review eservices and advising tools</a:t>
            </a:r>
          </a:p>
          <a:p>
            <a:pPr>
              <a:buFont typeface="Wingdings" panose="05000000000000000000" pitchFamily="2" charset="2"/>
              <a:buChar char="§"/>
            </a:pPr>
            <a:r>
              <a:rPr lang="en-US" sz="2400" dirty="0"/>
              <a:t>Email your academic advisor with questions</a:t>
            </a:r>
          </a:p>
        </p:txBody>
      </p:sp>
    </p:spTree>
    <p:extLst>
      <p:ext uri="{BB962C8B-B14F-4D97-AF65-F5344CB8AC3E}">
        <p14:creationId xmlns:p14="http://schemas.microsoft.com/office/powerpoint/2010/main" val="396605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Registration Tips</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599" y="2075532"/>
            <a:ext cx="10972799" cy="4258766"/>
          </a:xfrm>
        </p:spPr>
        <p:txBody>
          <a:bodyPr/>
          <a:lstStyle/>
          <a:p>
            <a:pPr marL="0" indent="0">
              <a:buNone/>
            </a:pPr>
            <a:r>
              <a:rPr lang="en-US" sz="2400" dirty="0"/>
              <a:t>SCJ faculty cannot grant entrance into a full class.</a:t>
            </a:r>
          </a:p>
          <a:p>
            <a:pPr marL="0" indent="0">
              <a:buNone/>
            </a:pPr>
            <a:endParaRPr lang="en-US" sz="2400" dirty="0"/>
          </a:p>
          <a:p>
            <a:pPr marL="0" indent="0">
              <a:buNone/>
            </a:pPr>
            <a:r>
              <a:rPr lang="en-US" sz="2400" dirty="0"/>
              <a:t>The waitlist function is used for most SCJ courses</a:t>
            </a:r>
          </a:p>
          <a:p>
            <a:pPr>
              <a:buFont typeface="Wingdings" panose="05000000000000000000" pitchFamily="2" charset="2"/>
              <a:buChar char="§"/>
            </a:pPr>
            <a:r>
              <a:rPr lang="en-US" sz="2400" dirty="0"/>
              <a:t>students are expected to monitor their student email daily when using the waitlist</a:t>
            </a:r>
          </a:p>
          <a:p>
            <a:pPr>
              <a:buFont typeface="Wingdings" panose="05000000000000000000" pitchFamily="2" charset="2"/>
              <a:buChar char="§"/>
            </a:pPr>
            <a:r>
              <a:rPr lang="en-US" sz="2400" dirty="0"/>
              <a:t>the waitlist turns off the Wednesday before the start of a term </a:t>
            </a:r>
          </a:p>
          <a:p>
            <a:pPr marL="0" indent="0">
              <a:buNone/>
            </a:pPr>
            <a:endParaRPr lang="en-US" sz="2400" dirty="0"/>
          </a:p>
          <a:p>
            <a:pPr marL="0" indent="0">
              <a:buNone/>
            </a:pPr>
            <a:r>
              <a:rPr lang="en-US" sz="2400" dirty="0"/>
              <a:t>Contact your advisor for assistance in requesting entrance into a full CJS 101 or CJS 201 course. </a:t>
            </a:r>
          </a:p>
          <a:p>
            <a:pPr marL="0" indent="0">
              <a:buNone/>
            </a:pPr>
            <a:endParaRPr lang="en-US" dirty="0"/>
          </a:p>
        </p:txBody>
      </p:sp>
    </p:spTree>
    <p:extLst>
      <p:ext uri="{BB962C8B-B14F-4D97-AF65-F5344CB8AC3E}">
        <p14:creationId xmlns:p14="http://schemas.microsoft.com/office/powerpoint/2010/main" val="3213698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31AD-B214-E742-8307-72A3294F40D7}"/>
              </a:ext>
            </a:extLst>
          </p:cNvPr>
          <p:cNvSpPr>
            <a:spLocks noGrp="1"/>
          </p:cNvSpPr>
          <p:nvPr>
            <p:ph type="title"/>
          </p:nvPr>
        </p:nvSpPr>
        <p:spPr>
          <a:xfrm>
            <a:off x="3474322" y="1816385"/>
            <a:ext cx="5029200" cy="1133475"/>
          </a:xfrm>
        </p:spPr>
        <p:txBody>
          <a:bodyPr/>
          <a:lstStyle/>
          <a:p>
            <a:r>
              <a:rPr lang="en-US" dirty="0">
                <a:solidFill>
                  <a:schemeClr val="tx1"/>
                </a:solidFill>
              </a:rPr>
              <a:t>Thank You!</a:t>
            </a:r>
          </a:p>
        </p:txBody>
      </p:sp>
      <p:sp>
        <p:nvSpPr>
          <p:cNvPr id="6" name="Rectangle 8">
            <a:extLst>
              <a:ext uri="{FF2B5EF4-FFF2-40B4-BE49-F238E27FC236}">
                <a16:creationId xmlns:a16="http://schemas.microsoft.com/office/drawing/2014/main" id="{1688237C-235C-D143-9F9F-37869D890BB9}"/>
              </a:ext>
              <a:ext uri="{C183D7F6-B498-43B3-948B-1728B52AA6E4}">
                <adec:decorative xmlns:adec="http://schemas.microsoft.com/office/drawing/2017/decorative" val="1"/>
              </a:ext>
            </a:extLst>
          </p:cNvPr>
          <p:cNvSpPr/>
          <p:nvPr/>
        </p:nvSpPr>
        <p:spPr>
          <a:xfrm rot="5400000">
            <a:off x="1467717" y="3266806"/>
            <a:ext cx="175164" cy="766091"/>
          </a:xfrm>
          <a:custGeom>
            <a:avLst/>
            <a:gdLst>
              <a:gd name="connsiteX0" fmla="*/ 0 w 228600"/>
              <a:gd name="connsiteY0" fmla="*/ 0 h 999794"/>
              <a:gd name="connsiteX1" fmla="*/ 228600 w 228600"/>
              <a:gd name="connsiteY1" fmla="*/ 0 h 999794"/>
              <a:gd name="connsiteX2" fmla="*/ 228600 w 228600"/>
              <a:gd name="connsiteY2" fmla="*/ 999794 h 999794"/>
              <a:gd name="connsiteX3" fmla="*/ 0 w 228600"/>
              <a:gd name="connsiteY3" fmla="*/ 999794 h 999794"/>
              <a:gd name="connsiteX4" fmla="*/ 0 w 228600"/>
              <a:gd name="connsiteY4" fmla="*/ 0 h 999794"/>
              <a:gd name="connsiteX0" fmla="*/ 0 w 228600"/>
              <a:gd name="connsiteY0" fmla="*/ 0 h 999794"/>
              <a:gd name="connsiteX1" fmla="*/ 228600 w 228600"/>
              <a:gd name="connsiteY1" fmla="*/ 0 h 999794"/>
              <a:gd name="connsiteX2" fmla="*/ 228600 w 228600"/>
              <a:gd name="connsiteY2" fmla="*/ 752144 h 999794"/>
              <a:gd name="connsiteX3" fmla="*/ 0 w 228600"/>
              <a:gd name="connsiteY3" fmla="*/ 999794 h 999794"/>
              <a:gd name="connsiteX4" fmla="*/ 0 w 228600"/>
              <a:gd name="connsiteY4" fmla="*/ 0 h 99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99794">
                <a:moveTo>
                  <a:pt x="0" y="0"/>
                </a:moveTo>
                <a:lnTo>
                  <a:pt x="228600" y="0"/>
                </a:lnTo>
                <a:lnTo>
                  <a:pt x="228600" y="752144"/>
                </a:lnTo>
                <a:lnTo>
                  <a:pt x="0" y="99979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3" name="Text Placeholder 2">
            <a:extLst>
              <a:ext uri="{FF2B5EF4-FFF2-40B4-BE49-F238E27FC236}">
                <a16:creationId xmlns:a16="http://schemas.microsoft.com/office/drawing/2014/main" id="{119CCFB7-FFD0-8646-9D7C-40587C6485FD}"/>
              </a:ext>
            </a:extLst>
          </p:cNvPr>
          <p:cNvSpPr>
            <a:spLocks noGrp="1"/>
          </p:cNvSpPr>
          <p:nvPr>
            <p:ph type="body" idx="1"/>
          </p:nvPr>
        </p:nvSpPr>
        <p:spPr>
          <a:xfrm>
            <a:off x="609599" y="3873731"/>
            <a:ext cx="5874327" cy="2177933"/>
          </a:xfrm>
        </p:spPr>
        <p:txBody>
          <a:bodyPr anchor="b" anchorCtr="0"/>
          <a:lstStyle/>
          <a:p>
            <a:pPr>
              <a:spcBef>
                <a:spcPts val="0"/>
              </a:spcBef>
              <a:spcAft>
                <a:spcPts val="300"/>
              </a:spcAft>
            </a:pPr>
            <a:r>
              <a:rPr lang="en-US" sz="2000" dirty="0"/>
              <a:t>Contact us with questions or to schedule an advising appointment. We look forward to working with you on your educational journey!</a:t>
            </a:r>
          </a:p>
          <a:p>
            <a:pPr>
              <a:spcBef>
                <a:spcPts val="0"/>
              </a:spcBef>
              <a:spcAft>
                <a:spcPts val="300"/>
              </a:spcAft>
            </a:pPr>
            <a:endParaRPr lang="en-US" sz="2000" dirty="0"/>
          </a:p>
          <a:p>
            <a:pPr>
              <a:spcBef>
                <a:spcPts val="0"/>
              </a:spcBef>
              <a:spcAft>
                <a:spcPts val="300"/>
              </a:spcAft>
            </a:pPr>
            <a:r>
              <a:rPr lang="en-US" sz="2000" dirty="0"/>
              <a:t>Return to the online New Student Orientation and complete the remaining required sections. </a:t>
            </a:r>
          </a:p>
        </p:txBody>
      </p:sp>
      <p:grpSp>
        <p:nvGrpSpPr>
          <p:cNvPr id="7" name="Group 6">
            <a:extLst>
              <a:ext uri="{FF2B5EF4-FFF2-40B4-BE49-F238E27FC236}">
                <a16:creationId xmlns:a16="http://schemas.microsoft.com/office/drawing/2014/main" id="{8DC180D3-6F9A-8941-BBAF-37FC8052D551}"/>
              </a:ext>
              <a:ext uri="{C183D7F6-B498-43B3-948B-1728B52AA6E4}">
                <adec:decorative xmlns:adec="http://schemas.microsoft.com/office/drawing/2017/decorative" val="1"/>
              </a:ext>
            </a:extLst>
          </p:cNvPr>
          <p:cNvGrpSpPr/>
          <p:nvPr/>
        </p:nvGrpSpPr>
        <p:grpSpPr>
          <a:xfrm>
            <a:off x="609600" y="3562269"/>
            <a:ext cx="1337978" cy="175165"/>
            <a:chOff x="588793" y="2400340"/>
            <a:chExt cx="1337978" cy="175165"/>
          </a:xfrm>
        </p:grpSpPr>
        <p:sp>
          <p:nvSpPr>
            <p:cNvPr id="8" name="Rectangle 7">
              <a:extLst>
                <a:ext uri="{FF2B5EF4-FFF2-40B4-BE49-F238E27FC236}">
                  <a16:creationId xmlns:a16="http://schemas.microsoft.com/office/drawing/2014/main" id="{DBEDE826-0040-AC4D-A740-00BB3F136ADC}"/>
                </a:ext>
              </a:extLst>
            </p:cNvPr>
            <p:cNvSpPr/>
            <p:nvPr userDrawn="1"/>
          </p:nvSpPr>
          <p:spPr>
            <a:xfrm rot="5400000">
              <a:off x="1170200" y="1818934"/>
              <a:ext cx="175164" cy="13379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9" name="Rectangle 8">
              <a:extLst>
                <a:ext uri="{FF2B5EF4-FFF2-40B4-BE49-F238E27FC236}">
                  <a16:creationId xmlns:a16="http://schemas.microsoft.com/office/drawing/2014/main" id="{893D3AEA-C75B-AE43-B773-0C22BCD0B032}"/>
                </a:ext>
                <a:ext uri="{C183D7F6-B498-43B3-948B-1728B52AA6E4}">
                  <adec:decorative xmlns:adec="http://schemas.microsoft.com/office/drawing/2017/decorative" val="1"/>
                </a:ext>
              </a:extLst>
            </p:cNvPr>
            <p:cNvSpPr/>
            <p:nvPr userDrawn="1"/>
          </p:nvSpPr>
          <p:spPr>
            <a:xfrm rot="5400000">
              <a:off x="1456144" y="2104876"/>
              <a:ext cx="175164" cy="766091"/>
            </a:xfrm>
            <a:custGeom>
              <a:avLst/>
              <a:gdLst>
                <a:gd name="connsiteX0" fmla="*/ 0 w 228600"/>
                <a:gd name="connsiteY0" fmla="*/ 0 h 999794"/>
                <a:gd name="connsiteX1" fmla="*/ 228600 w 228600"/>
                <a:gd name="connsiteY1" fmla="*/ 0 h 999794"/>
                <a:gd name="connsiteX2" fmla="*/ 228600 w 228600"/>
                <a:gd name="connsiteY2" fmla="*/ 999794 h 999794"/>
                <a:gd name="connsiteX3" fmla="*/ 0 w 228600"/>
                <a:gd name="connsiteY3" fmla="*/ 999794 h 999794"/>
                <a:gd name="connsiteX4" fmla="*/ 0 w 228600"/>
                <a:gd name="connsiteY4" fmla="*/ 0 h 999794"/>
                <a:gd name="connsiteX0" fmla="*/ 0 w 228600"/>
                <a:gd name="connsiteY0" fmla="*/ 0 h 999794"/>
                <a:gd name="connsiteX1" fmla="*/ 228600 w 228600"/>
                <a:gd name="connsiteY1" fmla="*/ 0 h 999794"/>
                <a:gd name="connsiteX2" fmla="*/ 228600 w 228600"/>
                <a:gd name="connsiteY2" fmla="*/ 752144 h 999794"/>
                <a:gd name="connsiteX3" fmla="*/ 0 w 228600"/>
                <a:gd name="connsiteY3" fmla="*/ 999794 h 999794"/>
                <a:gd name="connsiteX4" fmla="*/ 0 w 228600"/>
                <a:gd name="connsiteY4" fmla="*/ 0 h 99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99794">
                  <a:moveTo>
                    <a:pt x="0" y="0"/>
                  </a:moveTo>
                  <a:lnTo>
                    <a:pt x="228600" y="0"/>
                  </a:lnTo>
                  <a:lnTo>
                    <a:pt x="228600" y="752144"/>
                  </a:lnTo>
                  <a:lnTo>
                    <a:pt x="0" y="99979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grpSp>
      <p:pic>
        <p:nvPicPr>
          <p:cNvPr id="4" name="Picture 3">
            <a:extLst>
              <a:ext uri="{FF2B5EF4-FFF2-40B4-BE49-F238E27FC236}">
                <a16:creationId xmlns:a16="http://schemas.microsoft.com/office/drawing/2014/main" id="{2C76AF7A-EA4D-4F07-AD75-43B8D96761CE}"/>
              </a:ext>
            </a:extLst>
          </p:cNvPr>
          <p:cNvPicPr>
            <a:picLocks noChangeAspect="1"/>
          </p:cNvPicPr>
          <p:nvPr/>
        </p:nvPicPr>
        <p:blipFill>
          <a:blip r:embed="rId3"/>
          <a:stretch>
            <a:fillRect/>
          </a:stretch>
        </p:blipFill>
        <p:spPr>
          <a:xfrm>
            <a:off x="7808596" y="2124881"/>
            <a:ext cx="4383404" cy="3731075"/>
          </a:xfrm>
          <a:prstGeom prst="rect">
            <a:avLst/>
          </a:prstGeom>
        </p:spPr>
      </p:pic>
      <p:pic>
        <p:nvPicPr>
          <p:cNvPr id="10" name="Picture 9">
            <a:extLst>
              <a:ext uri="{FF2B5EF4-FFF2-40B4-BE49-F238E27FC236}">
                <a16:creationId xmlns:a16="http://schemas.microsoft.com/office/drawing/2014/main" id="{EF9BE9E4-876B-4107-93FA-E37485577692}"/>
              </a:ext>
            </a:extLst>
          </p:cNvPr>
          <p:cNvPicPr>
            <a:picLocks noChangeAspect="1"/>
          </p:cNvPicPr>
          <p:nvPr/>
        </p:nvPicPr>
        <p:blipFill>
          <a:blip r:embed="rId4"/>
          <a:stretch>
            <a:fillRect/>
          </a:stretch>
        </p:blipFill>
        <p:spPr>
          <a:xfrm>
            <a:off x="8503522" y="5855956"/>
            <a:ext cx="1496776" cy="308496"/>
          </a:xfrm>
          <a:prstGeom prst="rect">
            <a:avLst/>
          </a:prstGeom>
        </p:spPr>
      </p:pic>
    </p:spTree>
    <p:extLst>
      <p:ext uri="{BB962C8B-B14F-4D97-AF65-F5344CB8AC3E}">
        <p14:creationId xmlns:p14="http://schemas.microsoft.com/office/powerpoint/2010/main" val="2378420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1B88D4-F085-B24B-AA0F-9C2A2B241E70}"/>
              </a:ext>
            </a:extLst>
          </p:cNvPr>
          <p:cNvSpPr>
            <a:spLocks noGrp="1"/>
          </p:cNvSpPr>
          <p:nvPr>
            <p:ph type="title" idx="4294967295"/>
          </p:nvPr>
        </p:nvSpPr>
        <p:spPr>
          <a:xfrm>
            <a:off x="609600" y="-1167525"/>
            <a:ext cx="10972800" cy="1071418"/>
          </a:xfrm>
        </p:spPr>
        <p:txBody>
          <a:bodyPr/>
          <a:lstStyle/>
          <a:p>
            <a:r>
              <a:rPr lang="en-US" dirty="0">
                <a:solidFill>
                  <a:schemeClr val="bg1"/>
                </a:solidFill>
              </a:rPr>
              <a:t>Closing</a:t>
            </a:r>
            <a:r>
              <a:rPr lang="en-US" baseline="0" dirty="0">
                <a:solidFill>
                  <a:schemeClr val="bg1"/>
                </a:solidFill>
              </a:rPr>
              <a:t> Page</a:t>
            </a:r>
            <a:endParaRPr lang="en-US" dirty="0">
              <a:solidFill>
                <a:schemeClr val="bg1"/>
              </a:solidFill>
            </a:endParaRPr>
          </a:p>
        </p:txBody>
      </p:sp>
      <p:pic>
        <p:nvPicPr>
          <p:cNvPr id="3" name="Picture 2" descr="Metro State University">
            <a:extLst>
              <a:ext uri="{FF2B5EF4-FFF2-40B4-BE49-F238E27FC236}">
                <a16:creationId xmlns:a16="http://schemas.microsoft.com/office/drawing/2014/main" id="{D56DFAB4-E11F-4D44-A015-7086021292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22322" y="-535060"/>
            <a:ext cx="6547355" cy="5152017"/>
          </a:xfrm>
          <a:prstGeom prst="rect">
            <a:avLst/>
          </a:prstGeom>
        </p:spPr>
      </p:pic>
      <p:pic>
        <p:nvPicPr>
          <p:cNvPr id="8" name="Picture 7" descr="Minnesota State">
            <a:extLst>
              <a:ext uri="{FF2B5EF4-FFF2-40B4-BE49-F238E27FC236}">
                <a16:creationId xmlns:a16="http://schemas.microsoft.com/office/drawing/2014/main" id="{B8EAA51E-9457-1DF3-4ED4-A53986B0ECC1}"/>
              </a:ext>
            </a:extLst>
          </p:cNvPr>
          <p:cNvPicPr>
            <a:picLocks noChangeAspect="1"/>
          </p:cNvPicPr>
          <p:nvPr/>
        </p:nvPicPr>
        <p:blipFill>
          <a:blip r:embed="rId4"/>
          <a:stretch>
            <a:fillRect/>
          </a:stretch>
        </p:blipFill>
        <p:spPr>
          <a:xfrm>
            <a:off x="3921487" y="4097195"/>
            <a:ext cx="4349024" cy="519762"/>
          </a:xfrm>
          <a:prstGeom prst="rect">
            <a:avLst/>
          </a:prstGeom>
        </p:spPr>
      </p:pic>
      <p:sp>
        <p:nvSpPr>
          <p:cNvPr id="2" name="TextBox 1">
            <a:extLst>
              <a:ext uri="{FF2B5EF4-FFF2-40B4-BE49-F238E27FC236}">
                <a16:creationId xmlns:a16="http://schemas.microsoft.com/office/drawing/2014/main" id="{7D8B00BA-C017-4CB6-96F5-BF80AFED7E45}"/>
              </a:ext>
            </a:extLst>
          </p:cNvPr>
          <p:cNvSpPr txBox="1"/>
          <p:nvPr/>
        </p:nvSpPr>
        <p:spPr>
          <a:xfrm>
            <a:off x="4415688" y="5442560"/>
            <a:ext cx="3854823" cy="700833"/>
          </a:xfrm>
          <a:prstGeom prst="rect">
            <a:avLst/>
          </a:prstGeom>
          <a:noFill/>
        </p:spPr>
        <p:txBody>
          <a:bodyPr wrap="square" rtlCol="0">
            <a:spAutoFit/>
          </a:bodyPr>
          <a:lstStyle/>
          <a:p>
            <a:pPr algn="l">
              <a:lnSpc>
                <a:spcPts val="5800"/>
              </a:lnSpc>
            </a:pPr>
            <a:r>
              <a:rPr lang="en-US" sz="1600" b="1" dirty="0">
                <a:solidFill>
                  <a:schemeClr val="accent5"/>
                </a:solidFill>
                <a:latin typeface="Montserrat Light" panose="00000400000000000000" pitchFamily="2" charset="0"/>
              </a:rPr>
              <a:t>Updates: 2/1/2024 SCJ Advising Team</a:t>
            </a:r>
          </a:p>
        </p:txBody>
      </p:sp>
    </p:spTree>
    <p:extLst>
      <p:ext uri="{BB962C8B-B14F-4D97-AF65-F5344CB8AC3E}">
        <p14:creationId xmlns:p14="http://schemas.microsoft.com/office/powerpoint/2010/main" val="334557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4F6E-C848-4142-9E8C-6F1E87AFDE28}"/>
              </a:ext>
            </a:extLst>
          </p:cNvPr>
          <p:cNvSpPr>
            <a:spLocks noGrp="1"/>
          </p:cNvSpPr>
          <p:nvPr>
            <p:ph type="title"/>
          </p:nvPr>
        </p:nvSpPr>
        <p:spPr/>
        <p:txBody>
          <a:bodyPr/>
          <a:lstStyle/>
          <a:p>
            <a:r>
              <a:rPr lang="en-US" sz="3600" dirty="0"/>
              <a:t>Program Information Meeting (PIM) </a:t>
            </a:r>
            <a:br>
              <a:rPr lang="en-US" sz="3600" dirty="0"/>
            </a:br>
            <a:r>
              <a:rPr lang="en-US" sz="3600" dirty="0"/>
              <a:t>Learning Outcomes</a:t>
            </a:r>
          </a:p>
        </p:txBody>
      </p:sp>
      <p:sp>
        <p:nvSpPr>
          <p:cNvPr id="3" name="Content Placeholder 2">
            <a:extLst>
              <a:ext uri="{FF2B5EF4-FFF2-40B4-BE49-F238E27FC236}">
                <a16:creationId xmlns:a16="http://schemas.microsoft.com/office/drawing/2014/main" id="{5871D8F7-EC2C-7B4E-93BE-32582555402B}"/>
              </a:ext>
            </a:extLst>
          </p:cNvPr>
          <p:cNvSpPr>
            <a:spLocks noGrp="1"/>
          </p:cNvSpPr>
          <p:nvPr>
            <p:ph idx="1"/>
          </p:nvPr>
        </p:nvSpPr>
        <p:spPr>
          <a:xfrm>
            <a:off x="609601" y="2541045"/>
            <a:ext cx="10972799" cy="3076712"/>
          </a:xfrm>
        </p:spPr>
        <p:txBody>
          <a:bodyPr/>
          <a:lstStyle/>
          <a:p>
            <a:pPr marL="0" indent="0">
              <a:buNone/>
            </a:pPr>
            <a:r>
              <a:rPr lang="en-US" sz="2800" dirty="0"/>
              <a:t>Programs overview</a:t>
            </a:r>
          </a:p>
          <a:p>
            <a:pPr marL="0" indent="0">
              <a:buNone/>
            </a:pPr>
            <a:r>
              <a:rPr lang="en-US" sz="2800" dirty="0"/>
              <a:t>Academic advising</a:t>
            </a:r>
          </a:p>
          <a:p>
            <a:pPr marL="0" indent="0">
              <a:buNone/>
            </a:pPr>
            <a:r>
              <a:rPr lang="en-US" sz="2800" dirty="0"/>
              <a:t>Major requirements and course sequencing </a:t>
            </a:r>
          </a:p>
          <a:p>
            <a:pPr marL="0" indent="0">
              <a:buNone/>
            </a:pPr>
            <a:r>
              <a:rPr lang="en-US" sz="2800" dirty="0"/>
              <a:t>Requirements for acceptance to the major</a:t>
            </a:r>
          </a:p>
          <a:p>
            <a:pPr marL="0" indent="0">
              <a:buNone/>
            </a:pPr>
            <a:r>
              <a:rPr lang="en-US" sz="2800" dirty="0"/>
              <a:t>Transfer course information</a:t>
            </a:r>
          </a:p>
          <a:p>
            <a:pPr marL="0" indent="0">
              <a:buNone/>
            </a:pPr>
            <a:r>
              <a:rPr lang="en-US" sz="2800" dirty="0"/>
              <a:t>Registration tips and suggestions</a:t>
            </a:r>
          </a:p>
          <a:p>
            <a:pPr marL="0" indent="0">
              <a:buNone/>
            </a:pPr>
            <a:endParaRPr lang="en-US" dirty="0"/>
          </a:p>
        </p:txBody>
      </p:sp>
    </p:spTree>
    <p:extLst>
      <p:ext uri="{BB962C8B-B14F-4D97-AF65-F5344CB8AC3E}">
        <p14:creationId xmlns:p14="http://schemas.microsoft.com/office/powerpoint/2010/main" val="137753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Academic Advising for new students</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601" y="1876026"/>
            <a:ext cx="10972799" cy="4441646"/>
          </a:xfrm>
        </p:spPr>
        <p:txBody>
          <a:bodyPr/>
          <a:lstStyle/>
          <a:p>
            <a:pPr marL="0" indent="0">
              <a:lnSpc>
                <a:spcPct val="100000"/>
              </a:lnSpc>
              <a:buNone/>
            </a:pPr>
            <a:r>
              <a:rPr lang="en-US" sz="2400" dirty="0"/>
              <a:t>Newly admitted students are assigned by last name.</a:t>
            </a:r>
          </a:p>
          <a:p>
            <a:pPr marL="0" indent="0">
              <a:lnSpc>
                <a:spcPct val="100000"/>
              </a:lnSpc>
              <a:buNone/>
            </a:pPr>
            <a:r>
              <a:rPr lang="en-US" sz="2400" dirty="0"/>
              <a:t>Your advisor is available by email, phone, and scheduled appointment. </a:t>
            </a:r>
          </a:p>
          <a:p>
            <a:pPr marL="0" indent="0">
              <a:lnSpc>
                <a:spcPct val="100000"/>
              </a:lnSpc>
              <a:buNone/>
            </a:pPr>
            <a:r>
              <a:rPr lang="en-US" sz="2400" dirty="0"/>
              <a:t>Contact your advisor to schedule an advising appointment.</a:t>
            </a:r>
          </a:p>
          <a:p>
            <a:pPr marL="0" indent="0">
              <a:lnSpc>
                <a:spcPct val="100000"/>
              </a:lnSpc>
              <a:buNone/>
            </a:pPr>
            <a:endParaRPr lang="en-US" dirty="0"/>
          </a:p>
          <a:p>
            <a:pPr marL="0" indent="0">
              <a:lnSpc>
                <a:spcPct val="100000"/>
              </a:lnSpc>
              <a:buNone/>
            </a:pPr>
            <a:r>
              <a:rPr lang="en-US" dirty="0"/>
              <a:t>Last name A-M, assigned to </a:t>
            </a:r>
            <a:br>
              <a:rPr lang="en-US" dirty="0"/>
            </a:br>
            <a:r>
              <a:rPr lang="en-US" dirty="0"/>
              <a:t>Mary Schober Martin 		</a:t>
            </a:r>
            <a:r>
              <a:rPr lang="en-US" dirty="0">
                <a:hlinkClick r:id="rId3"/>
              </a:rPr>
              <a:t>mary.schobermartin@metrostate.edu</a:t>
            </a:r>
            <a:endParaRPr lang="en-US" dirty="0"/>
          </a:p>
          <a:p>
            <a:pPr marL="0" indent="0">
              <a:lnSpc>
                <a:spcPct val="100000"/>
              </a:lnSpc>
              <a:buNone/>
            </a:pPr>
            <a:r>
              <a:rPr lang="en-US" dirty="0"/>
              <a:t> 							763-657-3751</a:t>
            </a:r>
          </a:p>
          <a:p>
            <a:pPr marL="0" indent="0">
              <a:lnSpc>
                <a:spcPct val="100000"/>
              </a:lnSpc>
              <a:buNone/>
            </a:pPr>
            <a:r>
              <a:rPr lang="en-US" dirty="0"/>
              <a:t>Last name N-Z, assigned to </a:t>
            </a:r>
          </a:p>
          <a:p>
            <a:pPr marL="0" indent="0">
              <a:lnSpc>
                <a:spcPct val="100000"/>
              </a:lnSpc>
              <a:buNone/>
            </a:pPr>
            <a:r>
              <a:rPr lang="en-US" dirty="0"/>
              <a:t>Cynthia Olson, 			        </a:t>
            </a:r>
            <a:r>
              <a:rPr lang="en-US" dirty="0">
                <a:hlinkClick r:id="rId4"/>
              </a:rPr>
              <a:t>cynthia.olson@metrostate.edu</a:t>
            </a:r>
            <a:endParaRPr lang="en-US" dirty="0"/>
          </a:p>
          <a:p>
            <a:pPr marL="0" indent="0">
              <a:lnSpc>
                <a:spcPct val="100000"/>
              </a:lnSpc>
              <a:buNone/>
            </a:pPr>
            <a:r>
              <a:rPr lang="en-US" dirty="0"/>
              <a:t> 							763-657-3766</a:t>
            </a:r>
          </a:p>
          <a:p>
            <a:pPr marL="0" indent="0">
              <a:buNone/>
            </a:pPr>
            <a:endParaRPr lang="en-US" dirty="0"/>
          </a:p>
        </p:txBody>
      </p:sp>
    </p:spTree>
    <p:extLst>
      <p:ext uri="{BB962C8B-B14F-4D97-AF65-F5344CB8AC3E}">
        <p14:creationId xmlns:p14="http://schemas.microsoft.com/office/powerpoint/2010/main" val="193900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3600" dirty="0"/>
              <a:t>Preparing for your first semester </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599" y="2075531"/>
            <a:ext cx="7869383" cy="4491523"/>
          </a:xfrm>
        </p:spPr>
        <p:txBody>
          <a:bodyPr/>
          <a:lstStyle/>
          <a:p>
            <a:pPr marL="0" indent="0">
              <a:buNone/>
            </a:pPr>
            <a:r>
              <a:rPr lang="en-US" sz="2400" dirty="0"/>
              <a:t>You are responsible for earning your academic degree. </a:t>
            </a:r>
            <a:br>
              <a:rPr lang="en-US" sz="2400" dirty="0"/>
            </a:br>
            <a:br>
              <a:rPr lang="en-US" sz="2400" dirty="0"/>
            </a:br>
            <a:r>
              <a:rPr lang="en-US" sz="2400" dirty="0"/>
              <a:t>Academic advising services and tools are provided and intended to assist you in understanding your degree requirements. </a:t>
            </a:r>
            <a:br>
              <a:rPr lang="en-US" sz="2400" dirty="0"/>
            </a:br>
            <a:br>
              <a:rPr lang="en-US" sz="2400" dirty="0"/>
            </a:br>
            <a:r>
              <a:rPr lang="en-US" sz="2400" dirty="0"/>
              <a:t>All academic planning, course registration and completion of degree requirements is </a:t>
            </a:r>
            <a:br>
              <a:rPr lang="en-US" sz="2400" dirty="0"/>
            </a:br>
            <a:r>
              <a:rPr lang="en-US" sz="2400" dirty="0"/>
              <a:t>ultimately your responsibility. </a:t>
            </a:r>
          </a:p>
          <a:p>
            <a:pPr marL="0" indent="0">
              <a:buNone/>
            </a:pPr>
            <a:endParaRPr lang="en-US" dirty="0"/>
          </a:p>
        </p:txBody>
      </p:sp>
      <p:pic>
        <p:nvPicPr>
          <p:cNvPr id="4" name="Picture 3">
            <a:extLst>
              <a:ext uri="{FF2B5EF4-FFF2-40B4-BE49-F238E27FC236}">
                <a16:creationId xmlns:a16="http://schemas.microsoft.com/office/drawing/2014/main" id="{5056B33B-D50D-440E-B0C9-08A2B7039F0C}"/>
              </a:ext>
            </a:extLst>
          </p:cNvPr>
          <p:cNvPicPr>
            <a:picLocks noChangeAspect="1"/>
          </p:cNvPicPr>
          <p:nvPr/>
        </p:nvPicPr>
        <p:blipFill>
          <a:blip r:embed="rId3"/>
          <a:stretch>
            <a:fillRect/>
          </a:stretch>
        </p:blipFill>
        <p:spPr>
          <a:xfrm>
            <a:off x="8478982" y="2050594"/>
            <a:ext cx="3455430" cy="2941200"/>
          </a:xfrm>
          <a:prstGeom prst="rect">
            <a:avLst/>
          </a:prstGeom>
        </p:spPr>
      </p:pic>
    </p:spTree>
    <p:extLst>
      <p:ext uri="{BB962C8B-B14F-4D97-AF65-F5344CB8AC3E}">
        <p14:creationId xmlns:p14="http://schemas.microsoft.com/office/powerpoint/2010/main" val="189641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a:xfrm>
            <a:off x="609600" y="500632"/>
            <a:ext cx="8501149" cy="586187"/>
          </a:xfrm>
        </p:spPr>
        <p:txBody>
          <a:bodyPr/>
          <a:lstStyle/>
          <a:p>
            <a:r>
              <a:rPr lang="en-US" sz="3600" dirty="0"/>
              <a:t>Preparing for your first term</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600" y="1339995"/>
            <a:ext cx="10972799" cy="5310187"/>
          </a:xfrm>
        </p:spPr>
        <p:txBody>
          <a:bodyPr/>
          <a:lstStyle/>
          <a:p>
            <a:pPr marL="0" indent="0">
              <a:buNone/>
            </a:pPr>
            <a:r>
              <a:rPr lang="en-US" sz="3200" b="1" dirty="0">
                <a:solidFill>
                  <a:schemeClr val="accent1"/>
                </a:solidFill>
              </a:rPr>
              <a:t>You should:</a:t>
            </a:r>
          </a:p>
          <a:p>
            <a:pPr>
              <a:lnSpc>
                <a:spcPct val="100000"/>
              </a:lnSpc>
              <a:buFont typeface="Wingdings" panose="05000000000000000000" pitchFamily="2" charset="2"/>
              <a:buChar char="§"/>
            </a:pPr>
            <a:r>
              <a:rPr lang="en-US" dirty="0"/>
              <a:t>Complete remaining new student tasks in a timely manner</a:t>
            </a:r>
          </a:p>
          <a:p>
            <a:pPr>
              <a:lnSpc>
                <a:spcPct val="100000"/>
              </a:lnSpc>
              <a:buFont typeface="Wingdings" panose="05000000000000000000" pitchFamily="2" charset="2"/>
              <a:buChar char="§"/>
            </a:pPr>
            <a:r>
              <a:rPr lang="en-US" dirty="0"/>
              <a:t>Ask questions if you don't understand what you have read or have been told </a:t>
            </a:r>
          </a:p>
          <a:p>
            <a:pPr>
              <a:lnSpc>
                <a:spcPct val="100000"/>
              </a:lnSpc>
              <a:buFont typeface="Wingdings" panose="05000000000000000000" pitchFamily="2" charset="2"/>
              <a:buChar char="§"/>
            </a:pPr>
            <a:r>
              <a:rPr lang="en-US" dirty="0"/>
              <a:t>Consult with your advisor to make certain you are choosing the appropriate courses</a:t>
            </a:r>
          </a:p>
          <a:p>
            <a:pPr marL="0" indent="0">
              <a:lnSpc>
                <a:spcPct val="150000"/>
              </a:lnSpc>
              <a:buNone/>
            </a:pPr>
            <a:r>
              <a:rPr lang="en-US" sz="3200" b="1" dirty="0">
                <a:solidFill>
                  <a:schemeClr val="accent1"/>
                </a:solidFill>
              </a:rPr>
              <a:t>You can expect your Advisor to: </a:t>
            </a:r>
          </a:p>
          <a:p>
            <a:pPr>
              <a:buFont typeface="Wingdings" panose="05000000000000000000" pitchFamily="2" charset="2"/>
              <a:buChar char="§"/>
            </a:pPr>
            <a:r>
              <a:rPr lang="en-US" dirty="0"/>
              <a:t>Help you understand your degree requirements and assist you with program decisions and registration</a:t>
            </a:r>
          </a:p>
          <a:p>
            <a:pPr>
              <a:buFont typeface="Wingdings" panose="05000000000000000000" pitchFamily="2" charset="2"/>
              <a:buChar char="§"/>
            </a:pPr>
            <a:r>
              <a:rPr lang="en-US" dirty="0"/>
              <a:t>Answer your questions or refer you to appropriate resources &amp; services </a:t>
            </a:r>
          </a:p>
          <a:p>
            <a:pPr>
              <a:buFont typeface="Wingdings" panose="05000000000000000000" pitchFamily="2" charset="2"/>
              <a:buChar char="§"/>
            </a:pPr>
            <a:r>
              <a:rPr lang="en-US" dirty="0"/>
              <a:t>Respond in a timely manner, knowing peak advising times, like the start of a term, impact advisor availability </a:t>
            </a:r>
          </a:p>
          <a:p>
            <a:endParaRPr lang="en-US" dirty="0"/>
          </a:p>
        </p:txBody>
      </p:sp>
    </p:spTree>
    <p:extLst>
      <p:ext uri="{BB962C8B-B14F-4D97-AF65-F5344CB8AC3E}">
        <p14:creationId xmlns:p14="http://schemas.microsoft.com/office/powerpoint/2010/main" val="33716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SCJ Advising Center</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599" y="2075531"/>
            <a:ext cx="10972799" cy="4292017"/>
          </a:xfrm>
        </p:spPr>
        <p:txBody>
          <a:bodyPr/>
          <a:lstStyle/>
          <a:p>
            <a:pPr marL="0" indent="0">
              <a:buNone/>
            </a:pPr>
            <a:r>
              <a:rPr lang="en-US" sz="2400" dirty="0"/>
              <a:t>Public Safety and Police Science Center</a:t>
            </a:r>
            <a:br>
              <a:rPr lang="en-US" sz="2400" dirty="0"/>
            </a:br>
            <a:r>
              <a:rPr lang="en-US" sz="2400" dirty="0"/>
              <a:t>9110 Brooklyn Boulevard</a:t>
            </a:r>
            <a:br>
              <a:rPr lang="en-US" sz="2400" dirty="0"/>
            </a:br>
            <a:r>
              <a:rPr lang="en-US" sz="2400" dirty="0"/>
              <a:t>Brooklyn Park, MN 55445</a:t>
            </a:r>
            <a:br>
              <a:rPr lang="en-US" sz="2400" dirty="0"/>
            </a:br>
            <a:r>
              <a:rPr lang="en-US" sz="2400" dirty="0"/>
              <a:t>763-657-3749</a:t>
            </a:r>
            <a:br>
              <a:rPr lang="en-US" sz="2400" dirty="0"/>
            </a:br>
            <a:r>
              <a:rPr lang="en-US" sz="2400" dirty="0">
                <a:hlinkClick r:id="rId3"/>
              </a:rPr>
              <a:t>Criminology.Advising@metrostate.edu</a:t>
            </a:r>
            <a:endParaRPr lang="en-US" sz="2400" dirty="0"/>
          </a:p>
          <a:p>
            <a:pPr marL="0" indent="0">
              <a:buNone/>
            </a:pPr>
            <a:endParaRPr lang="en-US" sz="2400" dirty="0"/>
          </a:p>
          <a:p>
            <a:pPr marL="0" indent="0">
              <a:buNone/>
            </a:pPr>
            <a:r>
              <a:rPr lang="en-US" sz="2400" dirty="0"/>
              <a:t>SCJ Advising webpage: </a:t>
            </a:r>
          </a:p>
          <a:p>
            <a:pPr marL="0" indent="0">
              <a:buNone/>
            </a:pPr>
            <a:r>
              <a:rPr lang="en-US" sz="2400" dirty="0">
                <a:hlinkClick r:id="rId4"/>
              </a:rPr>
              <a:t>https://www.metrostate.edu/academics/community-studies/school-of-criminology-and-criminal-justice/advising</a:t>
            </a: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5951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Why Choose This Major?</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600" y="2017820"/>
            <a:ext cx="10972799" cy="501413"/>
          </a:xfrm>
        </p:spPr>
        <p:txBody>
          <a:bodyPr/>
          <a:lstStyle/>
          <a:p>
            <a:pPr marL="0" indent="0" algn="ctr">
              <a:buNone/>
            </a:pPr>
            <a:r>
              <a:rPr lang="en-US" sz="2800" b="1" dirty="0">
                <a:solidFill>
                  <a:schemeClr val="accent1"/>
                </a:solidFill>
              </a:rPr>
              <a:t>The Criminal Justice System</a:t>
            </a:r>
          </a:p>
          <a:p>
            <a:pPr marL="0" indent="0" algn="ctr">
              <a:buNone/>
            </a:pPr>
            <a:endParaRPr lang="en-US" dirty="0"/>
          </a:p>
        </p:txBody>
      </p:sp>
      <p:pic>
        <p:nvPicPr>
          <p:cNvPr id="4" name="Picture 3">
            <a:extLst>
              <a:ext uri="{FF2B5EF4-FFF2-40B4-BE49-F238E27FC236}">
                <a16:creationId xmlns:a16="http://schemas.microsoft.com/office/drawing/2014/main" id="{16B88EEA-3847-4B26-B18A-FBC11ACAF634}"/>
              </a:ext>
            </a:extLst>
          </p:cNvPr>
          <p:cNvPicPr>
            <a:picLocks noChangeAspect="1"/>
          </p:cNvPicPr>
          <p:nvPr/>
        </p:nvPicPr>
        <p:blipFill>
          <a:blip r:embed="rId3"/>
          <a:stretch>
            <a:fillRect/>
          </a:stretch>
        </p:blipFill>
        <p:spPr>
          <a:xfrm>
            <a:off x="4306887" y="3115291"/>
            <a:ext cx="3391122" cy="3329724"/>
          </a:xfrm>
          <a:prstGeom prst="rect">
            <a:avLst/>
          </a:prstGeom>
        </p:spPr>
      </p:pic>
      <p:pic>
        <p:nvPicPr>
          <p:cNvPr id="5" name="Picture 4">
            <a:extLst>
              <a:ext uri="{FF2B5EF4-FFF2-40B4-BE49-F238E27FC236}">
                <a16:creationId xmlns:a16="http://schemas.microsoft.com/office/drawing/2014/main" id="{CD9780DC-0645-449B-8BBE-8F23FFD73925}"/>
              </a:ext>
            </a:extLst>
          </p:cNvPr>
          <p:cNvPicPr>
            <a:picLocks noChangeAspect="1"/>
          </p:cNvPicPr>
          <p:nvPr/>
        </p:nvPicPr>
        <p:blipFill>
          <a:blip r:embed="rId4"/>
          <a:stretch>
            <a:fillRect/>
          </a:stretch>
        </p:blipFill>
        <p:spPr>
          <a:xfrm>
            <a:off x="413630" y="3119923"/>
            <a:ext cx="3391122" cy="3329724"/>
          </a:xfrm>
          <a:prstGeom prst="rect">
            <a:avLst/>
          </a:prstGeom>
        </p:spPr>
      </p:pic>
      <p:pic>
        <p:nvPicPr>
          <p:cNvPr id="6" name="Picture 5">
            <a:extLst>
              <a:ext uri="{FF2B5EF4-FFF2-40B4-BE49-F238E27FC236}">
                <a16:creationId xmlns:a16="http://schemas.microsoft.com/office/drawing/2014/main" id="{40B26E8F-1EBE-48ED-BCE4-7C67F523F2C6}"/>
              </a:ext>
            </a:extLst>
          </p:cNvPr>
          <p:cNvPicPr>
            <a:picLocks noChangeAspect="1"/>
          </p:cNvPicPr>
          <p:nvPr/>
        </p:nvPicPr>
        <p:blipFill>
          <a:blip r:embed="rId5"/>
          <a:stretch>
            <a:fillRect/>
          </a:stretch>
        </p:blipFill>
        <p:spPr>
          <a:xfrm>
            <a:off x="8262036" y="3119923"/>
            <a:ext cx="3320362" cy="3325091"/>
          </a:xfrm>
          <a:prstGeom prst="rect">
            <a:avLst/>
          </a:prstGeom>
        </p:spPr>
      </p:pic>
      <p:cxnSp>
        <p:nvCxnSpPr>
          <p:cNvPr id="15" name="Straight Connector 14">
            <a:extLst>
              <a:ext uri="{FF2B5EF4-FFF2-40B4-BE49-F238E27FC236}">
                <a16:creationId xmlns:a16="http://schemas.microsoft.com/office/drawing/2014/main" id="{E4FE7673-ED2F-4340-AA76-5030F62987D3}"/>
              </a:ext>
            </a:extLst>
          </p:cNvPr>
          <p:cNvCxnSpPr/>
          <p:nvPr/>
        </p:nvCxnSpPr>
        <p:spPr>
          <a:xfrm>
            <a:off x="6096000" y="2443942"/>
            <a:ext cx="0" cy="671349"/>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0B1BBC05-F537-4815-B566-EE726391C7F4}"/>
              </a:ext>
            </a:extLst>
          </p:cNvPr>
          <p:cNvCxnSpPr>
            <a:endCxn id="6" idx="0"/>
          </p:cNvCxnSpPr>
          <p:nvPr/>
        </p:nvCxnSpPr>
        <p:spPr>
          <a:xfrm>
            <a:off x="6095998" y="2443942"/>
            <a:ext cx="3826219" cy="675981"/>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A9FBC6C9-DD92-45F1-868D-8D5B38CC3CDF}"/>
              </a:ext>
            </a:extLst>
          </p:cNvPr>
          <p:cNvCxnSpPr>
            <a:endCxn id="5" idx="0"/>
          </p:cNvCxnSpPr>
          <p:nvPr/>
        </p:nvCxnSpPr>
        <p:spPr>
          <a:xfrm flipH="1">
            <a:off x="2109191" y="2443942"/>
            <a:ext cx="3986807" cy="675981"/>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6623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6FB6-48FC-7F4E-A3BC-795ADAFEA5D5}"/>
              </a:ext>
            </a:extLst>
          </p:cNvPr>
          <p:cNvSpPr>
            <a:spLocks noGrp="1"/>
          </p:cNvSpPr>
          <p:nvPr>
            <p:ph type="title"/>
          </p:nvPr>
        </p:nvSpPr>
        <p:spPr/>
        <p:txBody>
          <a:bodyPr/>
          <a:lstStyle/>
          <a:p>
            <a:r>
              <a:rPr lang="en-US" sz="4000" dirty="0"/>
              <a:t>Criminal Justice Major</a:t>
            </a:r>
          </a:p>
        </p:txBody>
      </p:sp>
      <p:sp>
        <p:nvSpPr>
          <p:cNvPr id="3" name="Content Placeholder 2">
            <a:extLst>
              <a:ext uri="{FF2B5EF4-FFF2-40B4-BE49-F238E27FC236}">
                <a16:creationId xmlns:a16="http://schemas.microsoft.com/office/drawing/2014/main" id="{55007115-2BCD-3249-A8CC-4867B5BF00F9}"/>
              </a:ext>
            </a:extLst>
          </p:cNvPr>
          <p:cNvSpPr>
            <a:spLocks noGrp="1"/>
          </p:cNvSpPr>
          <p:nvPr>
            <p:ph idx="1"/>
          </p:nvPr>
        </p:nvSpPr>
        <p:spPr>
          <a:xfrm>
            <a:off x="609599" y="2075532"/>
            <a:ext cx="10972799" cy="4009384"/>
          </a:xfrm>
        </p:spPr>
        <p:txBody>
          <a:bodyPr/>
          <a:lstStyle/>
          <a:p>
            <a:pPr marL="0" indent="0">
              <a:lnSpc>
                <a:spcPct val="100000"/>
              </a:lnSpc>
              <a:spcBef>
                <a:spcPts val="1200"/>
              </a:spcBef>
              <a:buNone/>
            </a:pPr>
            <a:r>
              <a:rPr lang="en-US" sz="2400" dirty="0"/>
              <a:t>Bachelors of Arts (BA) </a:t>
            </a:r>
          </a:p>
          <a:p>
            <a:pPr marL="0" indent="0">
              <a:lnSpc>
                <a:spcPct val="100000"/>
              </a:lnSpc>
              <a:spcBef>
                <a:spcPts val="1200"/>
              </a:spcBef>
              <a:buNone/>
            </a:pPr>
            <a:r>
              <a:rPr lang="en-US" sz="2400" dirty="0"/>
              <a:t>Provides students with a broad overview of the system. </a:t>
            </a:r>
          </a:p>
          <a:p>
            <a:pPr marL="0" indent="0">
              <a:lnSpc>
                <a:spcPct val="100000"/>
              </a:lnSpc>
              <a:spcBef>
                <a:spcPts val="1200"/>
              </a:spcBef>
              <a:buNone/>
            </a:pPr>
            <a:r>
              <a:rPr lang="en-US" sz="2400" dirty="0"/>
              <a:t>Leads to careers in areas such as: </a:t>
            </a:r>
          </a:p>
          <a:p>
            <a:pPr marL="857250" lvl="2" indent="-342900">
              <a:lnSpc>
                <a:spcPct val="100000"/>
              </a:lnSpc>
              <a:spcBef>
                <a:spcPts val="1200"/>
              </a:spcBef>
              <a:buFont typeface="Wingdings" panose="05000000000000000000" pitchFamily="2" charset="2"/>
              <a:buChar char="§"/>
            </a:pPr>
            <a:r>
              <a:rPr lang="en-US" sz="2400" dirty="0"/>
              <a:t>Corrections</a:t>
            </a:r>
          </a:p>
          <a:p>
            <a:pPr marL="857250" lvl="2" indent="-342900">
              <a:lnSpc>
                <a:spcPct val="100000"/>
              </a:lnSpc>
              <a:spcBef>
                <a:spcPts val="1200"/>
              </a:spcBef>
              <a:buFont typeface="Wingdings" panose="05000000000000000000" pitchFamily="2" charset="2"/>
              <a:buChar char="§"/>
            </a:pPr>
            <a:r>
              <a:rPr lang="en-US" sz="2400" dirty="0"/>
              <a:t>Courts</a:t>
            </a:r>
          </a:p>
          <a:p>
            <a:pPr marL="857250" lvl="2" indent="-342900">
              <a:lnSpc>
                <a:spcPct val="100000"/>
              </a:lnSpc>
              <a:spcBef>
                <a:spcPts val="1200"/>
              </a:spcBef>
              <a:buFont typeface="Wingdings" panose="05000000000000000000" pitchFamily="2" charset="2"/>
              <a:buChar char="§"/>
            </a:pPr>
            <a:r>
              <a:rPr lang="en-US" sz="2400" dirty="0"/>
              <a:t>Probation</a:t>
            </a:r>
          </a:p>
          <a:p>
            <a:pPr marL="857250" lvl="2" indent="-342900">
              <a:lnSpc>
                <a:spcPct val="100000"/>
              </a:lnSpc>
              <a:spcBef>
                <a:spcPts val="1200"/>
              </a:spcBef>
              <a:buFont typeface="Wingdings" panose="05000000000000000000" pitchFamily="2" charset="2"/>
              <a:buChar char="§"/>
            </a:pPr>
            <a:r>
              <a:rPr lang="en-US" sz="2400" dirty="0"/>
              <a:t>Parole</a:t>
            </a:r>
          </a:p>
          <a:p>
            <a:pPr marL="857250" lvl="2" indent="-342900">
              <a:lnSpc>
                <a:spcPct val="100000"/>
              </a:lnSpc>
              <a:spcBef>
                <a:spcPts val="1200"/>
              </a:spcBef>
              <a:buFont typeface="Wingdings" panose="05000000000000000000" pitchFamily="2" charset="2"/>
              <a:buChar char="§"/>
            </a:pPr>
            <a:r>
              <a:rPr lang="en-US" sz="2400" dirty="0"/>
              <a:t>Government agencies</a:t>
            </a:r>
          </a:p>
        </p:txBody>
      </p:sp>
    </p:spTree>
    <p:extLst>
      <p:ext uri="{BB962C8B-B14F-4D97-AF65-F5344CB8AC3E}">
        <p14:creationId xmlns:p14="http://schemas.microsoft.com/office/powerpoint/2010/main" val="4081784188"/>
      </p:ext>
    </p:extLst>
  </p:cSld>
  <p:clrMapOvr>
    <a:masterClrMapping/>
  </p:clrMapOvr>
</p:sld>
</file>

<file path=ppt/theme/theme1.xml><?xml version="1.0" encoding="utf-8"?>
<a:theme xmlns:a="http://schemas.openxmlformats.org/drawingml/2006/main" name="Office Theme">
  <a:themeElements>
    <a:clrScheme name="Metro State">
      <a:dk1>
        <a:srgbClr val="0D3450"/>
      </a:dk1>
      <a:lt1>
        <a:srgbClr val="FFFFFF"/>
      </a:lt1>
      <a:dk2>
        <a:srgbClr val="001D30"/>
      </a:dk2>
      <a:lt2>
        <a:srgbClr val="EFF1EA"/>
      </a:lt2>
      <a:accent1>
        <a:srgbClr val="2A98AF"/>
      </a:accent1>
      <a:accent2>
        <a:srgbClr val="FBB340"/>
      </a:accent2>
      <a:accent3>
        <a:srgbClr val="F04E3D"/>
      </a:accent3>
      <a:accent4>
        <a:srgbClr val="7FBD41"/>
      </a:accent4>
      <a:accent5>
        <a:srgbClr val="096277"/>
      </a:accent5>
      <a:accent6>
        <a:srgbClr val="F78F1E"/>
      </a:accent6>
      <a:hlink>
        <a:srgbClr val="B22C2E"/>
      </a:hlink>
      <a:folHlink>
        <a:srgbClr val="12743C"/>
      </a:folHlink>
    </a:clrScheme>
    <a:fontScheme name="MS_Montserrat">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ts val="5800"/>
          </a:lnSpc>
          <a:defRPr sz="4800" b="1" dirty="0">
            <a:solidFill>
              <a:schemeClr val="accent5"/>
            </a:solidFill>
            <a:latin typeface="Montserrat"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a0b1ce-d71c-4f42-b392-11b8cfbe9dc6">
      <Terms xmlns="http://schemas.microsoft.com/office/infopath/2007/PartnerControls"/>
    </lcf76f155ced4ddcb4097134ff3c332f>
    <TaxCatchAll xmlns="7097122c-d1c2-4ba9-ab5e-be02cf906adb" xsi:nil="true"/>
    <SharedWithUsers xmlns="7097122c-d1c2-4ba9-ab5e-be02cf906adb">
      <UserInfo>
        <DisplayName>Lindahl, Laura S</DisplayName>
        <AccountId>76</AccountId>
        <AccountType/>
      </UserInfo>
    </SharedWithUsers>
    <MyCategories xmlns="25a0b1ce-d71c-4f42-b392-11b8cfbe9dc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36C0CA047436418BB53C3BDFA1BCE9" ma:contentTypeVersion="17" ma:contentTypeDescription="Create a new document." ma:contentTypeScope="" ma:versionID="8d62e23f0ba0d07b027d004c5b57c939">
  <xsd:schema xmlns:xsd="http://www.w3.org/2001/XMLSchema" xmlns:xs="http://www.w3.org/2001/XMLSchema" xmlns:p="http://schemas.microsoft.com/office/2006/metadata/properties" xmlns:ns2="25a0b1ce-d71c-4f42-b392-11b8cfbe9dc6" xmlns:ns3="7097122c-d1c2-4ba9-ab5e-be02cf906adb" targetNamespace="http://schemas.microsoft.com/office/2006/metadata/properties" ma:root="true" ma:fieldsID="278bea75456ae28b058081e59d5d5808" ns2:_="" ns3:_="">
    <xsd:import namespace="25a0b1ce-d71c-4f42-b392-11b8cfbe9dc6"/>
    <xsd:import namespace="7097122c-d1c2-4ba9-ab5e-be02cf906adb"/>
    <xsd:element name="properties">
      <xsd:complexType>
        <xsd:sequence>
          <xsd:element name="documentManagement">
            <xsd:complexType>
              <xsd:all>
                <xsd:element ref="ns2:MyCategorie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0b1ce-d71c-4f42-b392-11b8cfbe9dc6" elementFormDefault="qualified">
    <xsd:import namespace="http://schemas.microsoft.com/office/2006/documentManagement/types"/>
    <xsd:import namespace="http://schemas.microsoft.com/office/infopath/2007/PartnerControls"/>
    <xsd:element name="MyCategories" ma:index="8" nillable="true" ma:displayName="MyCategories" ma:internalName="MyCategories">
      <xsd:complexType>
        <xsd:complexContent>
          <xsd:extension base="dms:MultiChoice">
            <xsd:sequence>
              <xsd:element name="Value" maxOccurs="unbounded" minOccurs="0" nillable="true">
                <xsd:simpleType>
                  <xsd:restriction base="dms:Choice">
                    <xsd:enumeration value="Quarterly Updates"/>
                    <xsd:enumeration value="Style Guide"/>
                    <xsd:enumeration value="Brand Resources"/>
                    <xsd:enumeration value="Rebrand Project"/>
                    <xsd:enumeration value="Marketing and Recruitment Information and Updates"/>
                    <xsd:enumeration value="Metro Moment"/>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97122c-d1c2-4ba9-ab5e-be02cf906a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652ca9a-03b6-43d2-9dad-72a63d944e6d}" ma:internalName="TaxCatchAll" ma:showField="CatchAllData" ma:web="7097122c-d1c2-4ba9-ab5e-be02cf906a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B2A127-31F7-4C88-A8BB-0378A2144659}">
  <ds:schemaRefs>
    <ds:schemaRef ds:uri="05369cef-1a77-42a4-9a3e-f81002352794"/>
    <ds:schemaRef ds:uri="19b2f148-782a-44bd-ba1e-f87c450e45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5a0b1ce-d71c-4f42-b392-11b8cfbe9dc6"/>
    <ds:schemaRef ds:uri="7097122c-d1c2-4ba9-ab5e-be02cf906adb"/>
  </ds:schemaRefs>
</ds:datastoreItem>
</file>

<file path=customXml/itemProps2.xml><?xml version="1.0" encoding="utf-8"?>
<ds:datastoreItem xmlns:ds="http://schemas.openxmlformats.org/officeDocument/2006/customXml" ds:itemID="{C875D509-0265-4EC5-8D12-81AFB983D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0b1ce-d71c-4f42-b392-11b8cfbe9dc6"/>
    <ds:schemaRef ds:uri="7097122c-d1c2-4ba9-ab5e-be02cf906a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A69A0F-6A1F-45EC-A739-DED3AE8398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615</TotalTime>
  <Words>3844</Words>
  <Application>Microsoft Office PowerPoint</Application>
  <PresentationFormat>Widescreen</PresentationFormat>
  <Paragraphs>307</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Montserrat</vt:lpstr>
      <vt:lpstr>Montserrat Light</vt:lpstr>
      <vt:lpstr>Wingdings</vt:lpstr>
      <vt:lpstr>Arial</vt:lpstr>
      <vt:lpstr>Montserrat Medium</vt:lpstr>
      <vt:lpstr>MyriadPro-Bold</vt:lpstr>
      <vt:lpstr>Calibri</vt:lpstr>
      <vt:lpstr>Office Theme</vt:lpstr>
      <vt:lpstr>School of Criminology and Criminal Justice (SCJ)</vt:lpstr>
      <vt:lpstr>Welcome</vt:lpstr>
      <vt:lpstr>Program Information Meeting (PIM)  Learning Outcomes</vt:lpstr>
      <vt:lpstr>Academic Advising for new students</vt:lpstr>
      <vt:lpstr>Preparing for your first semester </vt:lpstr>
      <vt:lpstr>Preparing for your first term</vt:lpstr>
      <vt:lpstr>SCJ Advising Center</vt:lpstr>
      <vt:lpstr>Why Choose This Major?</vt:lpstr>
      <vt:lpstr>Criminal Justice Major</vt:lpstr>
      <vt:lpstr>Criminal Justice Major with Police Studies Certificate </vt:lpstr>
      <vt:lpstr>Minnesota Board of Peace Officer Standards and Training</vt:lpstr>
      <vt:lpstr>Police Science Major</vt:lpstr>
      <vt:lpstr>Earned bachelors degree </vt:lpstr>
      <vt:lpstr>Exploring Your Major</vt:lpstr>
      <vt:lpstr>Acceptance to the Major</vt:lpstr>
      <vt:lpstr>Pre-Major Advising Workshop (PAW)</vt:lpstr>
      <vt:lpstr>Degree Requirements</vt:lpstr>
      <vt:lpstr>Degree Requirements </vt:lpstr>
      <vt:lpstr>Tools for degree planning</vt:lpstr>
      <vt:lpstr>Introductory Courses</vt:lpstr>
      <vt:lpstr>Minors Offered</vt:lpstr>
      <vt:lpstr>Transfer Coursework</vt:lpstr>
      <vt:lpstr>Suggestions for First-Year Students</vt:lpstr>
      <vt:lpstr>Suggestions for Transfer Students</vt:lpstr>
      <vt:lpstr>Registration Tips</vt:lpstr>
      <vt:lpstr>Registration Tips</vt:lpstr>
      <vt:lpstr>Thank You!</vt:lpstr>
      <vt:lpstr>Closing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Gabe Sojka</dc:creator>
  <cp:lastModifiedBy>Schober Martin, Mary</cp:lastModifiedBy>
  <cp:revision>40</cp:revision>
  <dcterms:created xsi:type="dcterms:W3CDTF">2021-12-16T15:56:34Z</dcterms:created>
  <dcterms:modified xsi:type="dcterms:W3CDTF">2024-02-02T22:05:15Z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0x0101003536C0CA047436418BB53C3BDFA1BCE9</vt:lpwstr>
  </property>
  <property fmtid="{D5CDD505-2E9C-101B-9397-08002B2CF9AE}" pid="3" name="MediaServiceImageTags">
    <vt:lpwstr/>
  </property>
</Properties>
</file>